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82"/>
  </p:notesMasterIdLst>
  <p:handoutMasterIdLst>
    <p:handoutMasterId r:id="rId83"/>
  </p:handoutMasterIdLst>
  <p:sldIdLst>
    <p:sldId id="256" r:id="rId2"/>
    <p:sldId id="257" r:id="rId3"/>
    <p:sldId id="260" r:id="rId4"/>
    <p:sldId id="268" r:id="rId5"/>
    <p:sldId id="269" r:id="rId6"/>
    <p:sldId id="308" r:id="rId7"/>
    <p:sldId id="271" r:id="rId8"/>
    <p:sldId id="272" r:id="rId9"/>
    <p:sldId id="273" r:id="rId10"/>
    <p:sldId id="286" r:id="rId11"/>
    <p:sldId id="287" r:id="rId12"/>
    <p:sldId id="289" r:id="rId13"/>
    <p:sldId id="290" r:id="rId14"/>
    <p:sldId id="309" r:id="rId15"/>
    <p:sldId id="310" r:id="rId16"/>
    <p:sldId id="291" r:id="rId17"/>
    <p:sldId id="292" r:id="rId18"/>
    <p:sldId id="293" r:id="rId19"/>
    <p:sldId id="311" r:id="rId20"/>
    <p:sldId id="312"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87" r:id="rId34"/>
    <p:sldId id="388" r:id="rId35"/>
    <p:sldId id="389" r:id="rId36"/>
    <p:sldId id="313" r:id="rId37"/>
    <p:sldId id="314" r:id="rId38"/>
    <p:sldId id="315" r:id="rId39"/>
    <p:sldId id="316" r:id="rId40"/>
    <p:sldId id="320" r:id="rId41"/>
    <p:sldId id="321" r:id="rId42"/>
    <p:sldId id="383" r:id="rId43"/>
    <p:sldId id="326" r:id="rId44"/>
    <p:sldId id="327" r:id="rId45"/>
    <p:sldId id="329" r:id="rId46"/>
    <p:sldId id="330" r:id="rId47"/>
    <p:sldId id="332" r:id="rId48"/>
    <p:sldId id="333" r:id="rId49"/>
    <p:sldId id="334" r:id="rId50"/>
    <p:sldId id="385" r:id="rId51"/>
    <p:sldId id="386" r:id="rId52"/>
    <p:sldId id="359" r:id="rId53"/>
    <p:sldId id="361" r:id="rId54"/>
    <p:sldId id="339" r:id="rId55"/>
    <p:sldId id="340" r:id="rId56"/>
    <p:sldId id="341" r:id="rId57"/>
    <p:sldId id="342" r:id="rId58"/>
    <p:sldId id="343" r:id="rId59"/>
    <p:sldId id="347" r:id="rId60"/>
    <p:sldId id="348" r:id="rId61"/>
    <p:sldId id="349" r:id="rId62"/>
    <p:sldId id="350" r:id="rId63"/>
    <p:sldId id="353" r:id="rId64"/>
    <p:sldId id="354" r:id="rId65"/>
    <p:sldId id="355" r:id="rId66"/>
    <p:sldId id="363" r:id="rId67"/>
    <p:sldId id="365" r:id="rId68"/>
    <p:sldId id="368" r:id="rId69"/>
    <p:sldId id="369" r:id="rId70"/>
    <p:sldId id="372" r:id="rId71"/>
    <p:sldId id="373" r:id="rId72"/>
    <p:sldId id="375" r:id="rId73"/>
    <p:sldId id="390" r:id="rId74"/>
    <p:sldId id="377" r:id="rId75"/>
    <p:sldId id="376" r:id="rId76"/>
    <p:sldId id="378" r:id="rId77"/>
    <p:sldId id="379" r:id="rId78"/>
    <p:sldId id="380" r:id="rId79"/>
    <p:sldId id="381" r:id="rId80"/>
    <p:sldId id="258" r:id="rId81"/>
  </p:sldIdLst>
  <p:sldSz cx="12192000" cy="6858000"/>
  <p:notesSz cx="6805613" cy="99441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557" autoAdjust="0"/>
  </p:normalViewPr>
  <p:slideViewPr>
    <p:cSldViewPr>
      <p:cViewPr varScale="1">
        <p:scale>
          <a:sx n="60" d="100"/>
          <a:sy n="60" d="100"/>
        </p:scale>
        <p:origin x="168" y="84"/>
      </p:cViewPr>
      <p:guideLst/>
    </p:cSldViewPr>
  </p:slideViewPr>
  <p:outlineViewPr>
    <p:cViewPr>
      <p:scale>
        <a:sx n="33" d="100"/>
        <a:sy n="33" d="100"/>
      </p:scale>
      <p:origin x="0" y="-5280"/>
    </p:cViewPr>
  </p:outlineViewPr>
  <p:notesTextViewPr>
    <p:cViewPr>
      <p:scale>
        <a:sx n="1" d="1"/>
        <a:sy n="1" d="1"/>
      </p:scale>
      <p:origin x="0" y="0"/>
    </p:cViewPr>
  </p:notesTextViewPr>
  <p:sorterViewPr>
    <p:cViewPr>
      <p:scale>
        <a:sx n="70" d="100"/>
        <a:sy n="70" d="100"/>
      </p:scale>
      <p:origin x="0" y="0"/>
    </p:cViewPr>
  </p:sorterViewPr>
  <p:notesViewPr>
    <p:cSldViewPr>
      <p:cViewPr varScale="1">
        <p:scale>
          <a:sx n="64" d="100"/>
          <a:sy n="64" d="100"/>
        </p:scale>
        <p:origin x="3390"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diagrams/_rels/data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ata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7A4C25-FFB7-4860-8B4A-9EBA8192E728}"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tr-TR"/>
        </a:p>
      </dgm:t>
    </dgm:pt>
    <dgm:pt modelId="{5481A8BA-2108-4984-8093-DDCDB16E24DC}">
      <dgm:prSet phldrT="[Metin]"/>
      <dgm:spPr/>
      <dgm:t>
        <a:bodyPr/>
        <a:lstStyle/>
        <a:p>
          <a:r>
            <a:rPr lang="tr-TR" dirty="0"/>
            <a:t>İhracatı Düzenleyen Mevzuat</a:t>
          </a:r>
        </a:p>
      </dgm:t>
    </dgm:pt>
    <dgm:pt modelId="{45893743-7D7F-4822-87BF-628891DCDFAE}" type="parTrans" cxnId="{B1A67E03-0447-4B89-9617-087C1DB63ECD}">
      <dgm:prSet/>
      <dgm:spPr/>
      <dgm:t>
        <a:bodyPr/>
        <a:lstStyle/>
        <a:p>
          <a:endParaRPr lang="tr-TR"/>
        </a:p>
      </dgm:t>
    </dgm:pt>
    <dgm:pt modelId="{6DFC6CC1-4C8A-47B1-AEF0-E97F1D000787}" type="sibTrans" cxnId="{B1A67E03-0447-4B89-9617-087C1DB63ECD}">
      <dgm:prSet/>
      <dgm:spPr/>
      <dgm:t>
        <a:bodyPr/>
        <a:lstStyle/>
        <a:p>
          <a:endParaRPr lang="tr-TR"/>
        </a:p>
      </dgm:t>
    </dgm:pt>
    <dgm:pt modelId="{F8449E6C-2B0D-4E0C-8EF8-D893CB499F1E}">
      <dgm:prSet phldrT="[Metin]"/>
      <dgm:spPr/>
      <dgm:t>
        <a:bodyPr/>
        <a:lstStyle/>
        <a:p>
          <a:r>
            <a:rPr lang="tr-TR" dirty="0"/>
            <a:t>İhracatçı Kimdir ?</a:t>
          </a:r>
        </a:p>
      </dgm:t>
    </dgm:pt>
    <dgm:pt modelId="{69004375-3BB4-4059-89DA-50530D474B4E}" type="parTrans" cxnId="{655DA7F9-A54D-4EA1-9BA1-18F5E7B9F1D7}">
      <dgm:prSet/>
      <dgm:spPr/>
      <dgm:t>
        <a:bodyPr/>
        <a:lstStyle/>
        <a:p>
          <a:endParaRPr lang="tr-TR"/>
        </a:p>
      </dgm:t>
    </dgm:pt>
    <dgm:pt modelId="{42EAACD1-7A9F-456D-AA97-28C292B1FBD8}" type="sibTrans" cxnId="{655DA7F9-A54D-4EA1-9BA1-18F5E7B9F1D7}">
      <dgm:prSet/>
      <dgm:spPr/>
      <dgm:t>
        <a:bodyPr/>
        <a:lstStyle/>
        <a:p>
          <a:endParaRPr lang="tr-TR"/>
        </a:p>
      </dgm:t>
    </dgm:pt>
    <dgm:pt modelId="{42EA9CE3-7C93-4228-8778-25BA8B17ED1F}">
      <dgm:prSet phldrT="[Metin]"/>
      <dgm:spPr/>
      <dgm:t>
        <a:bodyPr/>
        <a:lstStyle/>
        <a:p>
          <a:r>
            <a:rPr lang="tr-TR" dirty="0"/>
            <a:t>İhracat Nasıl Yapılır?</a:t>
          </a:r>
        </a:p>
      </dgm:t>
    </dgm:pt>
    <dgm:pt modelId="{24AD6250-6EF8-4D4A-B490-5072689200A1}" type="parTrans" cxnId="{F0D4EF4E-AA54-4BC9-8AC2-094429CFCC9F}">
      <dgm:prSet/>
      <dgm:spPr/>
      <dgm:t>
        <a:bodyPr/>
        <a:lstStyle/>
        <a:p>
          <a:endParaRPr lang="tr-TR"/>
        </a:p>
      </dgm:t>
    </dgm:pt>
    <dgm:pt modelId="{9FCA24F9-FCB9-4106-A8A1-0A132985514D}" type="sibTrans" cxnId="{F0D4EF4E-AA54-4BC9-8AC2-094429CFCC9F}">
      <dgm:prSet/>
      <dgm:spPr/>
      <dgm:t>
        <a:bodyPr/>
        <a:lstStyle/>
        <a:p>
          <a:endParaRPr lang="tr-TR"/>
        </a:p>
      </dgm:t>
    </dgm:pt>
    <dgm:pt modelId="{F788DE8C-F2A9-4EAD-999F-FE13F5CBAD9C}">
      <dgm:prSet/>
      <dgm:spPr/>
      <dgm:t>
        <a:bodyPr/>
        <a:lstStyle/>
        <a:p>
          <a:endParaRPr lang="tr-TR" dirty="0"/>
        </a:p>
      </dgm:t>
    </dgm:pt>
    <dgm:pt modelId="{8AAA9BA9-4ED4-406C-A80A-8DD9495AD841}" type="parTrans" cxnId="{631E32CA-7213-4756-9E9E-96D3604C4904}">
      <dgm:prSet/>
      <dgm:spPr/>
      <dgm:t>
        <a:bodyPr/>
        <a:lstStyle/>
        <a:p>
          <a:endParaRPr lang="tr-TR"/>
        </a:p>
      </dgm:t>
    </dgm:pt>
    <dgm:pt modelId="{F5457274-A96C-482B-B2DA-845A54FC2DE8}" type="sibTrans" cxnId="{631E32CA-7213-4756-9E9E-96D3604C4904}">
      <dgm:prSet/>
      <dgm:spPr/>
      <dgm:t>
        <a:bodyPr/>
        <a:lstStyle/>
        <a:p>
          <a:endParaRPr lang="tr-TR"/>
        </a:p>
      </dgm:t>
    </dgm:pt>
    <dgm:pt modelId="{1E7DAEDD-56E0-4C8A-913F-BC00573B4435}">
      <dgm:prSet/>
      <dgm:spPr/>
      <dgm:t>
        <a:bodyPr/>
        <a:lstStyle/>
        <a:p>
          <a:r>
            <a:rPr lang="tr-TR" dirty="0"/>
            <a:t>İhracat Nedir ?</a:t>
          </a:r>
        </a:p>
      </dgm:t>
    </dgm:pt>
    <dgm:pt modelId="{ECFFC2F8-E299-42BA-98BF-AF68C3319C48}" type="parTrans" cxnId="{36700EB0-B494-47BA-A106-CFF62811BCCD}">
      <dgm:prSet/>
      <dgm:spPr/>
      <dgm:t>
        <a:bodyPr/>
        <a:lstStyle/>
        <a:p>
          <a:endParaRPr lang="tr-TR"/>
        </a:p>
      </dgm:t>
    </dgm:pt>
    <dgm:pt modelId="{36D5F927-BED9-41D0-A906-66265C7F4D94}" type="sibTrans" cxnId="{36700EB0-B494-47BA-A106-CFF62811BCCD}">
      <dgm:prSet/>
      <dgm:spPr/>
      <dgm:t>
        <a:bodyPr/>
        <a:lstStyle/>
        <a:p>
          <a:endParaRPr lang="tr-TR"/>
        </a:p>
      </dgm:t>
    </dgm:pt>
    <dgm:pt modelId="{DEC2A9CD-7557-4227-A65E-99EADCE38AE5}">
      <dgm:prSet/>
      <dgm:spPr/>
      <dgm:t>
        <a:bodyPr/>
        <a:lstStyle/>
        <a:p>
          <a:r>
            <a:rPr lang="tr-TR" dirty="0"/>
            <a:t>İhracat Prosedürleri</a:t>
          </a:r>
        </a:p>
      </dgm:t>
    </dgm:pt>
    <dgm:pt modelId="{A233A025-0AFA-4632-BFE0-A2F976793618}" type="parTrans" cxnId="{A2E05248-6557-414D-AFD9-9F77389884F3}">
      <dgm:prSet/>
      <dgm:spPr/>
    </dgm:pt>
    <dgm:pt modelId="{CD508881-E1D8-4250-AD61-540642D7D6B0}" type="sibTrans" cxnId="{A2E05248-6557-414D-AFD9-9F77389884F3}">
      <dgm:prSet/>
      <dgm:spPr/>
    </dgm:pt>
    <dgm:pt modelId="{4706B7A8-64E4-4696-A696-E24935455239}" type="pres">
      <dgm:prSet presAssocID="{9B7A4C25-FFB7-4860-8B4A-9EBA8192E728}" presName="linear" presStyleCnt="0">
        <dgm:presLayoutVars>
          <dgm:dir/>
          <dgm:animLvl val="lvl"/>
          <dgm:resizeHandles val="exact"/>
        </dgm:presLayoutVars>
      </dgm:prSet>
      <dgm:spPr/>
      <dgm:t>
        <a:bodyPr/>
        <a:lstStyle/>
        <a:p>
          <a:endParaRPr lang="tr-TR"/>
        </a:p>
      </dgm:t>
    </dgm:pt>
    <dgm:pt modelId="{A7F94FC3-9771-49C2-B90E-442D8979D392}" type="pres">
      <dgm:prSet presAssocID="{5481A8BA-2108-4984-8093-DDCDB16E24DC}" presName="parentLin" presStyleCnt="0"/>
      <dgm:spPr/>
    </dgm:pt>
    <dgm:pt modelId="{7157E1AE-1ED4-4CF3-AE45-4E3CD26F953D}" type="pres">
      <dgm:prSet presAssocID="{5481A8BA-2108-4984-8093-DDCDB16E24DC}" presName="parentLeftMargin" presStyleLbl="node1" presStyleIdx="0" presStyleCnt="5"/>
      <dgm:spPr/>
      <dgm:t>
        <a:bodyPr/>
        <a:lstStyle/>
        <a:p>
          <a:endParaRPr lang="tr-TR"/>
        </a:p>
      </dgm:t>
    </dgm:pt>
    <dgm:pt modelId="{BDA3EB5F-114C-4513-B312-2E55822D1150}" type="pres">
      <dgm:prSet presAssocID="{5481A8BA-2108-4984-8093-DDCDB16E24DC}" presName="parentText" presStyleLbl="node1" presStyleIdx="0" presStyleCnt="5" custScaleY="101983">
        <dgm:presLayoutVars>
          <dgm:chMax val="0"/>
          <dgm:bulletEnabled val="1"/>
        </dgm:presLayoutVars>
      </dgm:prSet>
      <dgm:spPr/>
      <dgm:t>
        <a:bodyPr/>
        <a:lstStyle/>
        <a:p>
          <a:endParaRPr lang="tr-TR"/>
        </a:p>
      </dgm:t>
    </dgm:pt>
    <dgm:pt modelId="{D0884222-9E64-47B2-9102-CBEC30894147}" type="pres">
      <dgm:prSet presAssocID="{5481A8BA-2108-4984-8093-DDCDB16E24DC}" presName="negativeSpace" presStyleCnt="0"/>
      <dgm:spPr/>
    </dgm:pt>
    <dgm:pt modelId="{7923F196-6AF4-4E5E-9E83-CD42236F4278}" type="pres">
      <dgm:prSet presAssocID="{5481A8BA-2108-4984-8093-DDCDB16E24DC}" presName="childText" presStyleLbl="conFgAcc1" presStyleIdx="0" presStyleCnt="5">
        <dgm:presLayoutVars>
          <dgm:bulletEnabled val="1"/>
        </dgm:presLayoutVars>
      </dgm:prSet>
      <dgm:spPr/>
    </dgm:pt>
    <dgm:pt modelId="{31A912AB-7D46-41EB-8E7D-D2CA54702BBD}" type="pres">
      <dgm:prSet presAssocID="{6DFC6CC1-4C8A-47B1-AEF0-E97F1D000787}" presName="spaceBetweenRectangles" presStyleCnt="0"/>
      <dgm:spPr/>
    </dgm:pt>
    <dgm:pt modelId="{FD3DD7E4-0991-4A15-ABFA-CC8ABC9469E7}" type="pres">
      <dgm:prSet presAssocID="{1E7DAEDD-56E0-4C8A-913F-BC00573B4435}" presName="parentLin" presStyleCnt="0"/>
      <dgm:spPr/>
    </dgm:pt>
    <dgm:pt modelId="{64CED9A5-8D1F-45A8-979C-A527AD5B5927}" type="pres">
      <dgm:prSet presAssocID="{1E7DAEDD-56E0-4C8A-913F-BC00573B4435}" presName="parentLeftMargin" presStyleLbl="node1" presStyleIdx="0" presStyleCnt="5"/>
      <dgm:spPr/>
      <dgm:t>
        <a:bodyPr/>
        <a:lstStyle/>
        <a:p>
          <a:endParaRPr lang="tr-TR"/>
        </a:p>
      </dgm:t>
    </dgm:pt>
    <dgm:pt modelId="{A2FC9783-7E9A-446B-8931-1817C831387C}" type="pres">
      <dgm:prSet presAssocID="{1E7DAEDD-56E0-4C8A-913F-BC00573B4435}" presName="parentText" presStyleLbl="node1" presStyleIdx="1" presStyleCnt="5">
        <dgm:presLayoutVars>
          <dgm:chMax val="0"/>
          <dgm:bulletEnabled val="1"/>
        </dgm:presLayoutVars>
      </dgm:prSet>
      <dgm:spPr/>
      <dgm:t>
        <a:bodyPr/>
        <a:lstStyle/>
        <a:p>
          <a:endParaRPr lang="tr-TR"/>
        </a:p>
      </dgm:t>
    </dgm:pt>
    <dgm:pt modelId="{562E28C3-4536-45FE-A82C-514585B1D8D1}" type="pres">
      <dgm:prSet presAssocID="{1E7DAEDD-56E0-4C8A-913F-BC00573B4435}" presName="negativeSpace" presStyleCnt="0"/>
      <dgm:spPr/>
    </dgm:pt>
    <dgm:pt modelId="{1DB33A37-54ED-485D-A2C9-1D1D25C80FA2}" type="pres">
      <dgm:prSet presAssocID="{1E7DAEDD-56E0-4C8A-913F-BC00573B4435}" presName="childText" presStyleLbl="conFgAcc1" presStyleIdx="1" presStyleCnt="5">
        <dgm:presLayoutVars>
          <dgm:bulletEnabled val="1"/>
        </dgm:presLayoutVars>
      </dgm:prSet>
      <dgm:spPr/>
    </dgm:pt>
    <dgm:pt modelId="{333FA530-1660-41C6-BD22-C248655FAE95}" type="pres">
      <dgm:prSet presAssocID="{36D5F927-BED9-41D0-A906-66265C7F4D94}" presName="spaceBetweenRectangles" presStyleCnt="0"/>
      <dgm:spPr/>
    </dgm:pt>
    <dgm:pt modelId="{599E8C76-6040-45E6-8A9E-E46DC52B071F}" type="pres">
      <dgm:prSet presAssocID="{F8449E6C-2B0D-4E0C-8EF8-D893CB499F1E}" presName="parentLin" presStyleCnt="0"/>
      <dgm:spPr/>
    </dgm:pt>
    <dgm:pt modelId="{C3B7D551-3747-41BA-81CC-AF3D4B08FB08}" type="pres">
      <dgm:prSet presAssocID="{F8449E6C-2B0D-4E0C-8EF8-D893CB499F1E}" presName="parentLeftMargin" presStyleLbl="node1" presStyleIdx="1" presStyleCnt="5"/>
      <dgm:spPr/>
      <dgm:t>
        <a:bodyPr/>
        <a:lstStyle/>
        <a:p>
          <a:endParaRPr lang="tr-TR"/>
        </a:p>
      </dgm:t>
    </dgm:pt>
    <dgm:pt modelId="{B3335F5C-C696-4D36-98A2-2069320F1014}" type="pres">
      <dgm:prSet presAssocID="{F8449E6C-2B0D-4E0C-8EF8-D893CB499F1E}" presName="parentText" presStyleLbl="node1" presStyleIdx="2" presStyleCnt="5">
        <dgm:presLayoutVars>
          <dgm:chMax val="0"/>
          <dgm:bulletEnabled val="1"/>
        </dgm:presLayoutVars>
      </dgm:prSet>
      <dgm:spPr/>
      <dgm:t>
        <a:bodyPr/>
        <a:lstStyle/>
        <a:p>
          <a:endParaRPr lang="tr-TR"/>
        </a:p>
      </dgm:t>
    </dgm:pt>
    <dgm:pt modelId="{D3F4F42A-9856-400C-A15A-B9D51105C4A5}" type="pres">
      <dgm:prSet presAssocID="{F8449E6C-2B0D-4E0C-8EF8-D893CB499F1E}" presName="negativeSpace" presStyleCnt="0"/>
      <dgm:spPr/>
    </dgm:pt>
    <dgm:pt modelId="{76090973-1D9C-42B3-8805-69DEC4187797}" type="pres">
      <dgm:prSet presAssocID="{F8449E6C-2B0D-4E0C-8EF8-D893CB499F1E}" presName="childText" presStyleLbl="conFgAcc1" presStyleIdx="2" presStyleCnt="5">
        <dgm:presLayoutVars>
          <dgm:bulletEnabled val="1"/>
        </dgm:presLayoutVars>
      </dgm:prSet>
      <dgm:spPr/>
    </dgm:pt>
    <dgm:pt modelId="{1364BA68-4027-4A26-8C23-ADAC73183559}" type="pres">
      <dgm:prSet presAssocID="{42EAACD1-7A9F-456D-AA97-28C292B1FBD8}" presName="spaceBetweenRectangles" presStyleCnt="0"/>
      <dgm:spPr/>
    </dgm:pt>
    <dgm:pt modelId="{FBBC9192-E5CD-4F8D-BF47-528E63CB5060}" type="pres">
      <dgm:prSet presAssocID="{42EA9CE3-7C93-4228-8778-25BA8B17ED1F}" presName="parentLin" presStyleCnt="0"/>
      <dgm:spPr/>
    </dgm:pt>
    <dgm:pt modelId="{3A14907B-1C2F-4200-99BE-DD63C0AC2036}" type="pres">
      <dgm:prSet presAssocID="{42EA9CE3-7C93-4228-8778-25BA8B17ED1F}" presName="parentLeftMargin" presStyleLbl="node1" presStyleIdx="2" presStyleCnt="5"/>
      <dgm:spPr/>
      <dgm:t>
        <a:bodyPr/>
        <a:lstStyle/>
        <a:p>
          <a:endParaRPr lang="tr-TR"/>
        </a:p>
      </dgm:t>
    </dgm:pt>
    <dgm:pt modelId="{A3083234-FE4C-4749-88F1-8E430BC52177}" type="pres">
      <dgm:prSet presAssocID="{42EA9CE3-7C93-4228-8778-25BA8B17ED1F}" presName="parentText" presStyleLbl="node1" presStyleIdx="3" presStyleCnt="5">
        <dgm:presLayoutVars>
          <dgm:chMax val="0"/>
          <dgm:bulletEnabled val="1"/>
        </dgm:presLayoutVars>
      </dgm:prSet>
      <dgm:spPr/>
      <dgm:t>
        <a:bodyPr/>
        <a:lstStyle/>
        <a:p>
          <a:endParaRPr lang="tr-TR"/>
        </a:p>
      </dgm:t>
    </dgm:pt>
    <dgm:pt modelId="{12D516FC-4AFC-4F76-AE2D-0245A1DE85D2}" type="pres">
      <dgm:prSet presAssocID="{42EA9CE3-7C93-4228-8778-25BA8B17ED1F}" presName="negativeSpace" presStyleCnt="0"/>
      <dgm:spPr/>
    </dgm:pt>
    <dgm:pt modelId="{17A1CAE4-0006-488A-8D26-C72A44BB5714}" type="pres">
      <dgm:prSet presAssocID="{42EA9CE3-7C93-4228-8778-25BA8B17ED1F}" presName="childText" presStyleLbl="conFgAcc1" presStyleIdx="3" presStyleCnt="5">
        <dgm:presLayoutVars>
          <dgm:bulletEnabled val="1"/>
        </dgm:presLayoutVars>
      </dgm:prSet>
      <dgm:spPr/>
      <dgm:t>
        <a:bodyPr/>
        <a:lstStyle/>
        <a:p>
          <a:endParaRPr lang="tr-TR"/>
        </a:p>
      </dgm:t>
    </dgm:pt>
    <dgm:pt modelId="{0F3C8B16-5F4A-46AB-AB33-1519992CCE8B}" type="pres">
      <dgm:prSet presAssocID="{9FCA24F9-FCB9-4106-A8A1-0A132985514D}" presName="spaceBetweenRectangles" presStyleCnt="0"/>
      <dgm:spPr/>
    </dgm:pt>
    <dgm:pt modelId="{75A39536-0EA4-4D7A-A7BC-A33C9820A837}" type="pres">
      <dgm:prSet presAssocID="{DEC2A9CD-7557-4227-A65E-99EADCE38AE5}" presName="parentLin" presStyleCnt="0"/>
      <dgm:spPr/>
    </dgm:pt>
    <dgm:pt modelId="{ECFAAEC5-401D-41BD-8090-F4527E8E26B3}" type="pres">
      <dgm:prSet presAssocID="{DEC2A9CD-7557-4227-A65E-99EADCE38AE5}" presName="parentLeftMargin" presStyleLbl="node1" presStyleIdx="3" presStyleCnt="5"/>
      <dgm:spPr/>
      <dgm:t>
        <a:bodyPr/>
        <a:lstStyle/>
        <a:p>
          <a:endParaRPr lang="tr-TR"/>
        </a:p>
      </dgm:t>
    </dgm:pt>
    <dgm:pt modelId="{070948EA-F3CC-45CC-B2F0-900DDF381F60}" type="pres">
      <dgm:prSet presAssocID="{DEC2A9CD-7557-4227-A65E-99EADCE38AE5}" presName="parentText" presStyleLbl="node1" presStyleIdx="4" presStyleCnt="5">
        <dgm:presLayoutVars>
          <dgm:chMax val="0"/>
          <dgm:bulletEnabled val="1"/>
        </dgm:presLayoutVars>
      </dgm:prSet>
      <dgm:spPr/>
      <dgm:t>
        <a:bodyPr/>
        <a:lstStyle/>
        <a:p>
          <a:endParaRPr lang="tr-TR"/>
        </a:p>
      </dgm:t>
    </dgm:pt>
    <dgm:pt modelId="{2608B914-13C9-4DB0-AC9C-FF36AAEAAE29}" type="pres">
      <dgm:prSet presAssocID="{DEC2A9CD-7557-4227-A65E-99EADCE38AE5}" presName="negativeSpace" presStyleCnt="0"/>
      <dgm:spPr/>
    </dgm:pt>
    <dgm:pt modelId="{06FE28A9-CAAE-4C63-9E28-833394D344BF}" type="pres">
      <dgm:prSet presAssocID="{DEC2A9CD-7557-4227-A65E-99EADCE38AE5}" presName="childText" presStyleLbl="conFgAcc1" presStyleIdx="4" presStyleCnt="5">
        <dgm:presLayoutVars>
          <dgm:bulletEnabled val="1"/>
        </dgm:presLayoutVars>
      </dgm:prSet>
      <dgm:spPr/>
    </dgm:pt>
  </dgm:ptLst>
  <dgm:cxnLst>
    <dgm:cxn modelId="{655DA7F9-A54D-4EA1-9BA1-18F5E7B9F1D7}" srcId="{9B7A4C25-FFB7-4860-8B4A-9EBA8192E728}" destId="{F8449E6C-2B0D-4E0C-8EF8-D893CB499F1E}" srcOrd="2" destOrd="0" parTransId="{69004375-3BB4-4059-89DA-50530D474B4E}" sibTransId="{42EAACD1-7A9F-456D-AA97-28C292B1FBD8}"/>
    <dgm:cxn modelId="{BF65BA0D-2867-4703-82F1-09FB01167260}" type="presOf" srcId="{1E7DAEDD-56E0-4C8A-913F-BC00573B4435}" destId="{A2FC9783-7E9A-446B-8931-1817C831387C}" srcOrd="1" destOrd="0" presId="urn:microsoft.com/office/officeart/2005/8/layout/list1"/>
    <dgm:cxn modelId="{02B4BE3D-C7B3-475B-9C02-9B19B7A25EAB}" type="presOf" srcId="{5481A8BA-2108-4984-8093-DDCDB16E24DC}" destId="{7157E1AE-1ED4-4CF3-AE45-4E3CD26F953D}" srcOrd="0" destOrd="0" presId="urn:microsoft.com/office/officeart/2005/8/layout/list1"/>
    <dgm:cxn modelId="{1EE2F53A-6A43-439A-B694-F85E8A2FDA23}" type="presOf" srcId="{42EA9CE3-7C93-4228-8778-25BA8B17ED1F}" destId="{A3083234-FE4C-4749-88F1-8E430BC52177}" srcOrd="1" destOrd="0" presId="urn:microsoft.com/office/officeart/2005/8/layout/list1"/>
    <dgm:cxn modelId="{631E32CA-7213-4756-9E9E-96D3604C4904}" srcId="{42EA9CE3-7C93-4228-8778-25BA8B17ED1F}" destId="{F788DE8C-F2A9-4EAD-999F-FE13F5CBAD9C}" srcOrd="0" destOrd="0" parTransId="{8AAA9BA9-4ED4-406C-A80A-8DD9495AD841}" sibTransId="{F5457274-A96C-482B-B2DA-845A54FC2DE8}"/>
    <dgm:cxn modelId="{B8B8175B-8D00-4CF5-BF19-7ABBED17D773}" type="presOf" srcId="{F8449E6C-2B0D-4E0C-8EF8-D893CB499F1E}" destId="{B3335F5C-C696-4D36-98A2-2069320F1014}" srcOrd="1" destOrd="0" presId="urn:microsoft.com/office/officeart/2005/8/layout/list1"/>
    <dgm:cxn modelId="{55C2C828-9757-4B60-9195-D4D1653BC5D9}" type="presOf" srcId="{9B7A4C25-FFB7-4860-8B4A-9EBA8192E728}" destId="{4706B7A8-64E4-4696-A696-E24935455239}" srcOrd="0" destOrd="0" presId="urn:microsoft.com/office/officeart/2005/8/layout/list1"/>
    <dgm:cxn modelId="{1B0BA2C6-464E-4F3B-9EEF-220F77876A72}" type="presOf" srcId="{DEC2A9CD-7557-4227-A65E-99EADCE38AE5}" destId="{ECFAAEC5-401D-41BD-8090-F4527E8E26B3}" srcOrd="0" destOrd="0" presId="urn:microsoft.com/office/officeart/2005/8/layout/list1"/>
    <dgm:cxn modelId="{A2E05248-6557-414D-AFD9-9F77389884F3}" srcId="{9B7A4C25-FFB7-4860-8B4A-9EBA8192E728}" destId="{DEC2A9CD-7557-4227-A65E-99EADCE38AE5}" srcOrd="4" destOrd="0" parTransId="{A233A025-0AFA-4632-BFE0-A2F976793618}" sibTransId="{CD508881-E1D8-4250-AD61-540642D7D6B0}"/>
    <dgm:cxn modelId="{D8DA6196-C7EE-4C82-8FDA-29A8A8D41384}" type="presOf" srcId="{42EA9CE3-7C93-4228-8778-25BA8B17ED1F}" destId="{3A14907B-1C2F-4200-99BE-DD63C0AC2036}" srcOrd="0" destOrd="0" presId="urn:microsoft.com/office/officeart/2005/8/layout/list1"/>
    <dgm:cxn modelId="{8C0F19AA-556F-4C82-8634-6C5D97B8129A}" type="presOf" srcId="{F8449E6C-2B0D-4E0C-8EF8-D893CB499F1E}" destId="{C3B7D551-3747-41BA-81CC-AF3D4B08FB08}" srcOrd="0" destOrd="0" presId="urn:microsoft.com/office/officeart/2005/8/layout/list1"/>
    <dgm:cxn modelId="{1D32F49E-AFAB-43E3-8581-D7600F5966D1}" type="presOf" srcId="{F788DE8C-F2A9-4EAD-999F-FE13F5CBAD9C}" destId="{17A1CAE4-0006-488A-8D26-C72A44BB5714}" srcOrd="0" destOrd="0" presId="urn:microsoft.com/office/officeart/2005/8/layout/list1"/>
    <dgm:cxn modelId="{36700EB0-B494-47BA-A106-CFF62811BCCD}" srcId="{9B7A4C25-FFB7-4860-8B4A-9EBA8192E728}" destId="{1E7DAEDD-56E0-4C8A-913F-BC00573B4435}" srcOrd="1" destOrd="0" parTransId="{ECFFC2F8-E299-42BA-98BF-AF68C3319C48}" sibTransId="{36D5F927-BED9-41D0-A906-66265C7F4D94}"/>
    <dgm:cxn modelId="{1EC92CE1-EC49-4730-A9B5-14C04DBCD088}" type="presOf" srcId="{5481A8BA-2108-4984-8093-DDCDB16E24DC}" destId="{BDA3EB5F-114C-4513-B312-2E55822D1150}" srcOrd="1" destOrd="0" presId="urn:microsoft.com/office/officeart/2005/8/layout/list1"/>
    <dgm:cxn modelId="{972F6C05-C8B1-49A5-A1FF-9866D0478F73}" type="presOf" srcId="{1E7DAEDD-56E0-4C8A-913F-BC00573B4435}" destId="{64CED9A5-8D1F-45A8-979C-A527AD5B5927}" srcOrd="0" destOrd="0" presId="urn:microsoft.com/office/officeart/2005/8/layout/list1"/>
    <dgm:cxn modelId="{F0D4EF4E-AA54-4BC9-8AC2-094429CFCC9F}" srcId="{9B7A4C25-FFB7-4860-8B4A-9EBA8192E728}" destId="{42EA9CE3-7C93-4228-8778-25BA8B17ED1F}" srcOrd="3" destOrd="0" parTransId="{24AD6250-6EF8-4D4A-B490-5072689200A1}" sibTransId="{9FCA24F9-FCB9-4106-A8A1-0A132985514D}"/>
    <dgm:cxn modelId="{86E04BB7-F4FA-4D82-9A13-B30374DF811B}" type="presOf" srcId="{DEC2A9CD-7557-4227-A65E-99EADCE38AE5}" destId="{070948EA-F3CC-45CC-B2F0-900DDF381F60}" srcOrd="1" destOrd="0" presId="urn:microsoft.com/office/officeart/2005/8/layout/list1"/>
    <dgm:cxn modelId="{B1A67E03-0447-4B89-9617-087C1DB63ECD}" srcId="{9B7A4C25-FFB7-4860-8B4A-9EBA8192E728}" destId="{5481A8BA-2108-4984-8093-DDCDB16E24DC}" srcOrd="0" destOrd="0" parTransId="{45893743-7D7F-4822-87BF-628891DCDFAE}" sibTransId="{6DFC6CC1-4C8A-47B1-AEF0-E97F1D000787}"/>
    <dgm:cxn modelId="{6D2A77A6-2003-423A-9586-8F10FCD70A68}" type="presParOf" srcId="{4706B7A8-64E4-4696-A696-E24935455239}" destId="{A7F94FC3-9771-49C2-B90E-442D8979D392}" srcOrd="0" destOrd="0" presId="urn:microsoft.com/office/officeart/2005/8/layout/list1"/>
    <dgm:cxn modelId="{38CAF202-4FB8-4088-88E2-E101D79B6CBD}" type="presParOf" srcId="{A7F94FC3-9771-49C2-B90E-442D8979D392}" destId="{7157E1AE-1ED4-4CF3-AE45-4E3CD26F953D}" srcOrd="0" destOrd="0" presId="urn:microsoft.com/office/officeart/2005/8/layout/list1"/>
    <dgm:cxn modelId="{58A6EA9F-622F-4AD8-B2E6-7244208BFD97}" type="presParOf" srcId="{A7F94FC3-9771-49C2-B90E-442D8979D392}" destId="{BDA3EB5F-114C-4513-B312-2E55822D1150}" srcOrd="1" destOrd="0" presId="urn:microsoft.com/office/officeart/2005/8/layout/list1"/>
    <dgm:cxn modelId="{FE8BFCA5-E8D8-48D8-99A7-443DC301323C}" type="presParOf" srcId="{4706B7A8-64E4-4696-A696-E24935455239}" destId="{D0884222-9E64-47B2-9102-CBEC30894147}" srcOrd="1" destOrd="0" presId="urn:microsoft.com/office/officeart/2005/8/layout/list1"/>
    <dgm:cxn modelId="{CB84B548-431D-44B6-B4BA-1F60A24F3F52}" type="presParOf" srcId="{4706B7A8-64E4-4696-A696-E24935455239}" destId="{7923F196-6AF4-4E5E-9E83-CD42236F4278}" srcOrd="2" destOrd="0" presId="urn:microsoft.com/office/officeart/2005/8/layout/list1"/>
    <dgm:cxn modelId="{5FE2CB7E-9CC1-42CA-8D53-77A2302D23FF}" type="presParOf" srcId="{4706B7A8-64E4-4696-A696-E24935455239}" destId="{31A912AB-7D46-41EB-8E7D-D2CA54702BBD}" srcOrd="3" destOrd="0" presId="urn:microsoft.com/office/officeart/2005/8/layout/list1"/>
    <dgm:cxn modelId="{1B76BDEC-85E9-49FC-9300-4F9F895E2660}" type="presParOf" srcId="{4706B7A8-64E4-4696-A696-E24935455239}" destId="{FD3DD7E4-0991-4A15-ABFA-CC8ABC9469E7}" srcOrd="4" destOrd="0" presId="urn:microsoft.com/office/officeart/2005/8/layout/list1"/>
    <dgm:cxn modelId="{1C8717DA-2CBF-435E-A089-653E3095AA15}" type="presParOf" srcId="{FD3DD7E4-0991-4A15-ABFA-CC8ABC9469E7}" destId="{64CED9A5-8D1F-45A8-979C-A527AD5B5927}" srcOrd="0" destOrd="0" presId="urn:microsoft.com/office/officeart/2005/8/layout/list1"/>
    <dgm:cxn modelId="{6B0DDF2B-4D30-42C3-A093-9D697FDC140D}" type="presParOf" srcId="{FD3DD7E4-0991-4A15-ABFA-CC8ABC9469E7}" destId="{A2FC9783-7E9A-446B-8931-1817C831387C}" srcOrd="1" destOrd="0" presId="urn:microsoft.com/office/officeart/2005/8/layout/list1"/>
    <dgm:cxn modelId="{C76F33B9-3A93-4128-ABD8-74E2E1ECC365}" type="presParOf" srcId="{4706B7A8-64E4-4696-A696-E24935455239}" destId="{562E28C3-4536-45FE-A82C-514585B1D8D1}" srcOrd="5" destOrd="0" presId="urn:microsoft.com/office/officeart/2005/8/layout/list1"/>
    <dgm:cxn modelId="{5F18A4AD-E486-4186-9CDA-A60BD5BA7890}" type="presParOf" srcId="{4706B7A8-64E4-4696-A696-E24935455239}" destId="{1DB33A37-54ED-485D-A2C9-1D1D25C80FA2}" srcOrd="6" destOrd="0" presId="urn:microsoft.com/office/officeart/2005/8/layout/list1"/>
    <dgm:cxn modelId="{1260E820-2047-44EE-B8E3-90821F139A43}" type="presParOf" srcId="{4706B7A8-64E4-4696-A696-E24935455239}" destId="{333FA530-1660-41C6-BD22-C248655FAE95}" srcOrd="7" destOrd="0" presId="urn:microsoft.com/office/officeart/2005/8/layout/list1"/>
    <dgm:cxn modelId="{8FEB36BE-926F-4A57-A099-5EF2558326C4}" type="presParOf" srcId="{4706B7A8-64E4-4696-A696-E24935455239}" destId="{599E8C76-6040-45E6-8A9E-E46DC52B071F}" srcOrd="8" destOrd="0" presId="urn:microsoft.com/office/officeart/2005/8/layout/list1"/>
    <dgm:cxn modelId="{97D8635D-3BA5-4E34-956C-8E7F13A4B74C}" type="presParOf" srcId="{599E8C76-6040-45E6-8A9E-E46DC52B071F}" destId="{C3B7D551-3747-41BA-81CC-AF3D4B08FB08}" srcOrd="0" destOrd="0" presId="urn:microsoft.com/office/officeart/2005/8/layout/list1"/>
    <dgm:cxn modelId="{F4BA3885-9892-4145-A5ED-37BA988EC5C3}" type="presParOf" srcId="{599E8C76-6040-45E6-8A9E-E46DC52B071F}" destId="{B3335F5C-C696-4D36-98A2-2069320F1014}" srcOrd="1" destOrd="0" presId="urn:microsoft.com/office/officeart/2005/8/layout/list1"/>
    <dgm:cxn modelId="{2E9844EF-0298-428A-9761-FF4A2007472B}" type="presParOf" srcId="{4706B7A8-64E4-4696-A696-E24935455239}" destId="{D3F4F42A-9856-400C-A15A-B9D51105C4A5}" srcOrd="9" destOrd="0" presId="urn:microsoft.com/office/officeart/2005/8/layout/list1"/>
    <dgm:cxn modelId="{35307AAA-484F-4BE2-A9A9-EFF2757BA163}" type="presParOf" srcId="{4706B7A8-64E4-4696-A696-E24935455239}" destId="{76090973-1D9C-42B3-8805-69DEC4187797}" srcOrd="10" destOrd="0" presId="urn:microsoft.com/office/officeart/2005/8/layout/list1"/>
    <dgm:cxn modelId="{F1D1DCE4-F657-4E8A-8303-25F3A5FC0017}" type="presParOf" srcId="{4706B7A8-64E4-4696-A696-E24935455239}" destId="{1364BA68-4027-4A26-8C23-ADAC73183559}" srcOrd="11" destOrd="0" presId="urn:microsoft.com/office/officeart/2005/8/layout/list1"/>
    <dgm:cxn modelId="{FC2E2E57-FC05-4C64-87D8-56D540229186}" type="presParOf" srcId="{4706B7A8-64E4-4696-A696-E24935455239}" destId="{FBBC9192-E5CD-4F8D-BF47-528E63CB5060}" srcOrd="12" destOrd="0" presId="urn:microsoft.com/office/officeart/2005/8/layout/list1"/>
    <dgm:cxn modelId="{73ADFFE9-9269-4B1D-BD8A-D55D85E1974A}" type="presParOf" srcId="{FBBC9192-E5CD-4F8D-BF47-528E63CB5060}" destId="{3A14907B-1C2F-4200-99BE-DD63C0AC2036}" srcOrd="0" destOrd="0" presId="urn:microsoft.com/office/officeart/2005/8/layout/list1"/>
    <dgm:cxn modelId="{C4887739-E0FD-4758-B082-2D87BD3A6D4A}" type="presParOf" srcId="{FBBC9192-E5CD-4F8D-BF47-528E63CB5060}" destId="{A3083234-FE4C-4749-88F1-8E430BC52177}" srcOrd="1" destOrd="0" presId="urn:microsoft.com/office/officeart/2005/8/layout/list1"/>
    <dgm:cxn modelId="{B31DD1AF-EAF3-45C0-A508-7F739434ABAF}" type="presParOf" srcId="{4706B7A8-64E4-4696-A696-E24935455239}" destId="{12D516FC-4AFC-4F76-AE2D-0245A1DE85D2}" srcOrd="13" destOrd="0" presId="urn:microsoft.com/office/officeart/2005/8/layout/list1"/>
    <dgm:cxn modelId="{1B3E9B6E-9ABB-49F1-AF19-431F071576A6}" type="presParOf" srcId="{4706B7A8-64E4-4696-A696-E24935455239}" destId="{17A1CAE4-0006-488A-8D26-C72A44BB5714}" srcOrd="14" destOrd="0" presId="urn:microsoft.com/office/officeart/2005/8/layout/list1"/>
    <dgm:cxn modelId="{C8769DBD-3A77-4F72-A87D-8045C3294D10}" type="presParOf" srcId="{4706B7A8-64E4-4696-A696-E24935455239}" destId="{0F3C8B16-5F4A-46AB-AB33-1519992CCE8B}" srcOrd="15" destOrd="0" presId="urn:microsoft.com/office/officeart/2005/8/layout/list1"/>
    <dgm:cxn modelId="{F8065DAF-1320-4D02-8B2B-AFEA37E98A54}" type="presParOf" srcId="{4706B7A8-64E4-4696-A696-E24935455239}" destId="{75A39536-0EA4-4D7A-A7BC-A33C9820A837}" srcOrd="16" destOrd="0" presId="urn:microsoft.com/office/officeart/2005/8/layout/list1"/>
    <dgm:cxn modelId="{835D6BD6-638F-4C5A-93D6-B07B51FF1A18}" type="presParOf" srcId="{75A39536-0EA4-4D7A-A7BC-A33C9820A837}" destId="{ECFAAEC5-401D-41BD-8090-F4527E8E26B3}" srcOrd="0" destOrd="0" presId="urn:microsoft.com/office/officeart/2005/8/layout/list1"/>
    <dgm:cxn modelId="{AE2EE54C-CBE5-4C5A-BB84-2344776C901F}" type="presParOf" srcId="{75A39536-0EA4-4D7A-A7BC-A33C9820A837}" destId="{070948EA-F3CC-45CC-B2F0-900DDF381F60}" srcOrd="1" destOrd="0" presId="urn:microsoft.com/office/officeart/2005/8/layout/list1"/>
    <dgm:cxn modelId="{800E5FDF-CC7B-4F9C-9B65-71FEF9DCB4DF}" type="presParOf" srcId="{4706B7A8-64E4-4696-A696-E24935455239}" destId="{2608B914-13C9-4DB0-AC9C-FF36AAEAAE29}" srcOrd="17" destOrd="0" presId="urn:microsoft.com/office/officeart/2005/8/layout/list1"/>
    <dgm:cxn modelId="{413CA962-2701-4E23-B7BE-424FCBC00465}" type="presParOf" srcId="{4706B7A8-64E4-4696-A696-E24935455239}" destId="{06FE28A9-CAAE-4C63-9E28-833394D344BF}"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59E955-2203-4780-BE8C-973F62E5AEB1}"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tr-TR"/>
        </a:p>
      </dgm:t>
    </dgm:pt>
    <dgm:pt modelId="{27B50E4B-5C9F-4DB8-81BC-9185520CB49C}">
      <dgm:prSet phldrT="[Metin]"/>
      <dgm:spPr/>
      <dgm:t>
        <a:bodyPr/>
        <a:lstStyle/>
        <a:p>
          <a:r>
            <a:rPr lang="tr-TR" b="1" dirty="0">
              <a:latin typeface="Times New Roman" panose="02020603050405020304" pitchFamily="18" charset="0"/>
              <a:cs typeface="Times New Roman" panose="02020603050405020304" pitchFamily="18" charset="0"/>
            </a:rPr>
            <a:t>HAKLI SEBEP</a:t>
          </a:r>
        </a:p>
      </dgm:t>
    </dgm:pt>
    <dgm:pt modelId="{3F74E5EB-9D92-4B30-97AD-68B999B0DF64}" type="parTrans" cxnId="{FD52CB2B-CF6A-405D-A2FE-79B9A53B9884}">
      <dgm:prSet/>
      <dgm:spPr/>
      <dgm:t>
        <a:bodyPr/>
        <a:lstStyle/>
        <a:p>
          <a:endParaRPr lang="tr-TR"/>
        </a:p>
      </dgm:t>
    </dgm:pt>
    <dgm:pt modelId="{0250D42E-5A7B-4B1B-8DF0-96DC94FC8B5C}" type="sibTrans" cxnId="{FD52CB2B-CF6A-405D-A2FE-79B9A53B9884}">
      <dgm:prSet/>
      <dgm:spPr/>
      <dgm:t>
        <a:bodyPr/>
        <a:lstStyle/>
        <a:p>
          <a:endParaRPr lang="tr-TR"/>
        </a:p>
      </dgm:t>
    </dgm:pt>
    <dgm:pt modelId="{757FDE54-3691-4922-B63B-F4DBE0C472E3}">
      <dgm:prSet phldrT="[Metin]"/>
      <dgm:spPr/>
      <dgm:t>
        <a:bodyPr/>
        <a:lstStyle/>
        <a:p>
          <a:r>
            <a:rPr lang="tr-TR" b="1" dirty="0">
              <a:latin typeface="Times New Roman" panose="02020603050405020304" pitchFamily="18" charset="0"/>
              <a:cs typeface="Times New Roman" panose="02020603050405020304" pitchFamily="18" charset="0"/>
            </a:rPr>
            <a:t>MÜCBİR SEBEP</a:t>
          </a:r>
        </a:p>
      </dgm:t>
    </dgm:pt>
    <dgm:pt modelId="{F785DCEB-CA27-4357-9696-C25E03852C4C}" type="parTrans" cxnId="{1EB84D4B-2C98-43DE-B6DA-C8CF36E17198}">
      <dgm:prSet/>
      <dgm:spPr/>
      <dgm:t>
        <a:bodyPr/>
        <a:lstStyle/>
        <a:p>
          <a:endParaRPr lang="tr-TR"/>
        </a:p>
      </dgm:t>
    </dgm:pt>
    <dgm:pt modelId="{C6D31B8D-C571-45A8-8FC9-7A522CF4C9B2}" type="sibTrans" cxnId="{1EB84D4B-2C98-43DE-B6DA-C8CF36E17198}">
      <dgm:prSet/>
      <dgm:spPr/>
      <dgm:t>
        <a:bodyPr/>
        <a:lstStyle/>
        <a:p>
          <a:endParaRPr lang="tr-TR"/>
        </a:p>
      </dgm:t>
    </dgm:pt>
    <dgm:pt modelId="{AC68CEC4-D9D3-43A1-8193-ECD40A269363}">
      <dgm:prSet phldrT="[Metin]"/>
      <dgm:spPr/>
      <dgm:t>
        <a:bodyPr/>
        <a:lstStyle/>
        <a:p>
          <a:r>
            <a:rPr lang="tr-TR" altLang="tr-TR" dirty="0">
              <a:solidFill>
                <a:schemeClr val="tx1"/>
              </a:solidFill>
              <a:latin typeface="Times New Roman" panose="02020603050405020304" pitchFamily="18" charset="0"/>
              <a:cs typeface="Times New Roman" panose="02020603050405020304" pitchFamily="18" charset="0"/>
            </a:rPr>
            <a:t>Deprem, sel, don, fırtına, kasırga vb. tabii afetler ve yangın </a:t>
          </a:r>
          <a:endParaRPr lang="tr-TR" dirty="0">
            <a:solidFill>
              <a:schemeClr val="tx1"/>
            </a:solidFill>
            <a:latin typeface="Times New Roman" panose="02020603050405020304" pitchFamily="18" charset="0"/>
            <a:cs typeface="Times New Roman" panose="02020603050405020304" pitchFamily="18" charset="0"/>
          </a:endParaRPr>
        </a:p>
      </dgm:t>
    </dgm:pt>
    <dgm:pt modelId="{59CBFF5A-BBDC-4CD9-B55A-64DA6159F0FE}" type="parTrans" cxnId="{CC8483CE-878C-4D97-BCE0-5B28143CC16C}">
      <dgm:prSet/>
      <dgm:spPr/>
      <dgm:t>
        <a:bodyPr/>
        <a:lstStyle/>
        <a:p>
          <a:endParaRPr lang="tr-TR"/>
        </a:p>
      </dgm:t>
    </dgm:pt>
    <dgm:pt modelId="{D9D638A7-B7FD-4E43-8222-5F9C44BA729A}" type="sibTrans" cxnId="{CC8483CE-878C-4D97-BCE0-5B28143CC16C}">
      <dgm:prSet/>
      <dgm:spPr/>
      <dgm:t>
        <a:bodyPr/>
        <a:lstStyle/>
        <a:p>
          <a:endParaRPr lang="tr-TR"/>
        </a:p>
      </dgm:t>
    </dgm:pt>
    <dgm:pt modelId="{AED5AFB2-E112-4AE0-AF0A-6CD94A1FE15D}">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Ülkemiz veya ithalatçı ülkede devletçe konulan yasaklar, harp ve abluka hali</a:t>
          </a:r>
        </a:p>
      </dgm:t>
    </dgm:pt>
    <dgm:pt modelId="{1388C242-43C6-4931-AAB8-7AEBE0684B9A}" type="parTrans" cxnId="{929AD2C9-25EA-45E1-BEED-D6310C164174}">
      <dgm:prSet/>
      <dgm:spPr/>
      <dgm:t>
        <a:bodyPr/>
        <a:lstStyle/>
        <a:p>
          <a:endParaRPr lang="tr-TR"/>
        </a:p>
      </dgm:t>
    </dgm:pt>
    <dgm:pt modelId="{F4EE7233-425D-4A99-9532-11B510776A0B}" type="sibTrans" cxnId="{929AD2C9-25EA-45E1-BEED-D6310C164174}">
      <dgm:prSet/>
      <dgm:spPr/>
      <dgm:t>
        <a:bodyPr/>
        <a:lstStyle/>
        <a:p>
          <a:endParaRPr lang="tr-TR"/>
        </a:p>
      </dgm:t>
    </dgm:pt>
    <dgm:pt modelId="{D9E8C050-A8F4-4FEE-90AC-03C144797DDB}">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Yükümlü firmanın faaliyetinin kamu otoritelerince kısıtlanması, durdurulması veya firmaya el konulması</a:t>
          </a:r>
        </a:p>
      </dgm:t>
    </dgm:pt>
    <dgm:pt modelId="{5AB6E717-0F3F-4155-8C61-CD6904A0EE22}" type="parTrans" cxnId="{957ADB29-69BC-4D28-B1F4-0ADBF7039D07}">
      <dgm:prSet/>
      <dgm:spPr/>
      <dgm:t>
        <a:bodyPr/>
        <a:lstStyle/>
        <a:p>
          <a:endParaRPr lang="tr-TR"/>
        </a:p>
      </dgm:t>
    </dgm:pt>
    <dgm:pt modelId="{A7DEE4EB-4578-4885-AFB4-58A9EE561186}" type="sibTrans" cxnId="{957ADB29-69BC-4D28-B1F4-0ADBF7039D07}">
      <dgm:prSet/>
      <dgm:spPr/>
      <dgm:t>
        <a:bodyPr/>
        <a:lstStyle/>
        <a:p>
          <a:endParaRPr lang="tr-TR"/>
        </a:p>
      </dgm:t>
    </dgm:pt>
    <dgm:pt modelId="{BD2A8F32-6A97-4EDE-8AEB-E6BD184EF0BF}">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Yükümlü firmanın iflası veya konkordato ilan etmiş olması ya da firma hakkında iflasın ertelenmesi kararı verilmiş olması (mahkeme kararı ile) </a:t>
          </a:r>
        </a:p>
      </dgm:t>
    </dgm:pt>
    <dgm:pt modelId="{A17D1486-9222-437D-91E1-CD7D56694663}" type="parTrans" cxnId="{DE469819-EDC6-4FC9-8163-18C0FF74F298}">
      <dgm:prSet/>
      <dgm:spPr/>
      <dgm:t>
        <a:bodyPr/>
        <a:lstStyle/>
        <a:p>
          <a:endParaRPr lang="tr-TR"/>
        </a:p>
      </dgm:t>
    </dgm:pt>
    <dgm:pt modelId="{9D4CF4DF-D3BA-4C13-91D0-DF2443C96900}" type="sibTrans" cxnId="{DE469819-EDC6-4FC9-8163-18C0FF74F298}">
      <dgm:prSet/>
      <dgm:spPr/>
      <dgm:t>
        <a:bodyPr/>
        <a:lstStyle/>
        <a:p>
          <a:endParaRPr lang="tr-TR"/>
        </a:p>
      </dgm:t>
    </dgm:pt>
    <dgm:pt modelId="{FB26E215-C931-4AFD-852F-39A08C041701}">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Şahıs firmalarında firma sahibinin ölümü </a:t>
          </a:r>
        </a:p>
      </dgm:t>
    </dgm:pt>
    <dgm:pt modelId="{5B3E2FBB-81C1-4224-B08D-3E2CC7E0FE38}" type="parTrans" cxnId="{D6CB4667-6AC7-413A-91CD-B07949F43E1D}">
      <dgm:prSet/>
      <dgm:spPr/>
      <dgm:t>
        <a:bodyPr/>
        <a:lstStyle/>
        <a:p>
          <a:endParaRPr lang="tr-TR"/>
        </a:p>
      </dgm:t>
    </dgm:pt>
    <dgm:pt modelId="{FD4D9311-415B-4175-BED4-F65D89ECAF77}" type="sibTrans" cxnId="{D6CB4667-6AC7-413A-91CD-B07949F43E1D}">
      <dgm:prSet/>
      <dgm:spPr/>
      <dgm:t>
        <a:bodyPr/>
        <a:lstStyle/>
        <a:p>
          <a:endParaRPr lang="tr-TR"/>
        </a:p>
      </dgm:t>
    </dgm:pt>
    <dgm:pt modelId="{3E7124F2-44A3-4BCF-B361-5BBB53E8960E}">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Grev ve lokavt</a:t>
          </a:r>
        </a:p>
      </dgm:t>
    </dgm:pt>
    <dgm:pt modelId="{3FA32C9E-BE46-4584-93F0-BD19C98F1789}" type="parTrans" cxnId="{6253DD1F-E9A6-4ACA-88AD-9FDD0DB123A4}">
      <dgm:prSet/>
      <dgm:spPr/>
      <dgm:t>
        <a:bodyPr/>
        <a:lstStyle/>
        <a:p>
          <a:endParaRPr lang="tr-TR"/>
        </a:p>
      </dgm:t>
    </dgm:pt>
    <dgm:pt modelId="{1BDDCA5B-9EE6-4B37-91E7-45A9BEC39D38}" type="sibTrans" cxnId="{6253DD1F-E9A6-4ACA-88AD-9FDD0DB123A4}">
      <dgm:prSet/>
      <dgm:spPr/>
      <dgm:t>
        <a:bodyPr/>
        <a:lstStyle/>
        <a:p>
          <a:endParaRPr lang="tr-TR"/>
        </a:p>
      </dgm:t>
    </dgm:pt>
    <dgm:pt modelId="{9612B63A-02E7-49E6-BDB7-71E746CD94B4}">
      <dgm:prSet phldrT="[Metin]"/>
      <dgm:spPr/>
      <dgm:t>
        <a:bodyPr/>
        <a:lstStyle/>
        <a:p>
          <a:r>
            <a:rPr lang="tr-TR" altLang="tr-TR" dirty="0">
              <a:solidFill>
                <a:schemeClr val="tx1"/>
              </a:solidFill>
              <a:latin typeface="Times New Roman" panose="02020603050405020304" pitchFamily="18" charset="0"/>
              <a:cs typeface="Times New Roman" panose="02020603050405020304" pitchFamily="18" charset="0"/>
            </a:rPr>
            <a:t>DİİB kapsamındaki önceden ihracata tekabül eden ithalatın tamamlanamaması halinde azami belge orijinal süresinin yarısı kadar</a:t>
          </a:r>
          <a:endParaRPr lang="tr-TR" dirty="0">
            <a:solidFill>
              <a:schemeClr val="tx1"/>
            </a:solidFill>
            <a:latin typeface="Times New Roman" panose="02020603050405020304" pitchFamily="18" charset="0"/>
            <a:cs typeface="Times New Roman" panose="02020603050405020304" pitchFamily="18" charset="0"/>
          </a:endParaRPr>
        </a:p>
      </dgm:t>
    </dgm:pt>
    <dgm:pt modelId="{53EAC08F-AD19-4CC9-891E-34DC6CAD9A46}" type="sibTrans" cxnId="{BFE2EE0E-581B-4222-ABA1-5566CDCAC54A}">
      <dgm:prSet/>
      <dgm:spPr/>
      <dgm:t>
        <a:bodyPr/>
        <a:lstStyle/>
        <a:p>
          <a:endParaRPr lang="tr-TR"/>
        </a:p>
      </dgm:t>
    </dgm:pt>
    <dgm:pt modelId="{2291B0B0-9F17-4CEC-AD8B-BB801485110D}" type="parTrans" cxnId="{BFE2EE0E-581B-4222-ABA1-5566CDCAC54A}">
      <dgm:prSet/>
      <dgm:spPr/>
      <dgm:t>
        <a:bodyPr/>
        <a:lstStyle/>
        <a:p>
          <a:endParaRPr lang="tr-TR"/>
        </a:p>
      </dgm:t>
    </dgm:pt>
    <dgm:pt modelId="{D173CD00-D053-421A-8AC1-B6D5FEB933E3}">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Dİİ kapsamında gerçekleştirilen üretim veya ihracatın taahhüde oranı en az %25 olmak kaydıyla, ihmal veya kusur olmaksızın gerçekleştirilemeyen kısım için izin orijinal süresinin yarısı kadar</a:t>
          </a:r>
        </a:p>
      </dgm:t>
    </dgm:pt>
    <dgm:pt modelId="{7F14B395-ACF9-4BFA-8634-CDAD3B7048AD}" type="sibTrans" cxnId="{AE51B125-5050-4D91-8C85-6B9AD55B977C}">
      <dgm:prSet/>
      <dgm:spPr/>
      <dgm:t>
        <a:bodyPr/>
        <a:lstStyle/>
        <a:p>
          <a:endParaRPr lang="tr-TR"/>
        </a:p>
      </dgm:t>
    </dgm:pt>
    <dgm:pt modelId="{78FDC8A3-4581-4B7D-BB1E-3BF551865FD0}" type="parTrans" cxnId="{AE51B125-5050-4D91-8C85-6B9AD55B977C}">
      <dgm:prSet/>
      <dgm:spPr/>
      <dgm:t>
        <a:bodyPr/>
        <a:lstStyle/>
        <a:p>
          <a:endParaRPr lang="tr-TR"/>
        </a:p>
      </dgm:t>
    </dgm:pt>
    <dgm:pt modelId="{3A7287F2-8624-4167-A573-7248F6A86D00}">
      <dgm:prSet/>
      <dgm:spPr/>
      <dgm:t>
        <a:bodyPr/>
        <a:lstStyle/>
        <a:p>
          <a:r>
            <a:rPr lang="tr-TR" altLang="tr-TR" dirty="0">
              <a:solidFill>
                <a:schemeClr val="tx1"/>
              </a:solidFill>
              <a:latin typeface="Times New Roman" panose="02020603050405020304" pitchFamily="18" charset="0"/>
              <a:cs typeface="Times New Roman" panose="02020603050405020304" pitchFamily="18" charset="0"/>
            </a:rPr>
            <a:t>DİİB süresi içerisinde gerçekleştirilen ancak ilgili satır kodu bulunmaması nedeniyle belge ihracat taahhüdüne saydırılamayan ihracata ilişkin gümrük beyannameleri kapsamı eşya ile aynı ticari tanım ve 8-12’li bazda aynı </a:t>
          </a:r>
          <a:r>
            <a:rPr lang="tr-TR" altLang="tr-TR" dirty="0" err="1">
              <a:solidFill>
                <a:schemeClr val="tx1"/>
              </a:solidFill>
              <a:latin typeface="Times New Roman" panose="02020603050405020304" pitchFamily="18" charset="0"/>
              <a:cs typeface="Times New Roman" panose="02020603050405020304" pitchFamily="18" charset="0"/>
            </a:rPr>
            <a:t>GTİP’li</a:t>
          </a:r>
          <a:r>
            <a:rPr lang="tr-TR" altLang="tr-TR" dirty="0">
              <a:solidFill>
                <a:schemeClr val="tx1"/>
              </a:solidFill>
              <a:latin typeface="Times New Roman" panose="02020603050405020304" pitchFamily="18" charset="0"/>
              <a:cs typeface="Times New Roman" panose="02020603050405020304" pitchFamily="18" charset="0"/>
            </a:rPr>
            <a:t> eşyanın miktarı kadar yeniden ihracat gerçekleştirilebilmesi için azami belge orijinal süresinin yarısına kadar</a:t>
          </a:r>
        </a:p>
      </dgm:t>
    </dgm:pt>
    <dgm:pt modelId="{D7942DE3-CDBE-46A7-80DA-CFA5A85983FF}" type="sibTrans" cxnId="{8E5052CA-CB4A-4EFA-8414-D38E87340E2E}">
      <dgm:prSet/>
      <dgm:spPr/>
      <dgm:t>
        <a:bodyPr/>
        <a:lstStyle/>
        <a:p>
          <a:endParaRPr lang="tr-TR"/>
        </a:p>
      </dgm:t>
    </dgm:pt>
    <dgm:pt modelId="{C826128D-1EA1-49DC-BC64-203C4F95B0DD}" type="parTrans" cxnId="{8E5052CA-CB4A-4EFA-8414-D38E87340E2E}">
      <dgm:prSet/>
      <dgm:spPr/>
      <dgm:t>
        <a:bodyPr/>
        <a:lstStyle/>
        <a:p>
          <a:endParaRPr lang="tr-TR"/>
        </a:p>
      </dgm:t>
    </dgm:pt>
    <dgm:pt modelId="{61F466C7-C955-4854-B112-677F837051FE}">
      <dgm:prSet/>
      <dgm:spPr/>
      <dgm:t>
        <a:bodyPr/>
        <a:lstStyle/>
        <a:p>
          <a:r>
            <a:rPr lang="tr-TR" dirty="0">
              <a:solidFill>
                <a:schemeClr val="tx1"/>
              </a:solidFill>
              <a:latin typeface="Times New Roman" panose="02020603050405020304" pitchFamily="18" charset="0"/>
              <a:cs typeface="Times New Roman" panose="02020603050405020304" pitchFamily="18" charset="0"/>
            </a:rPr>
            <a:t>Ek süre miktarı bakanlıkça belirlenir</a:t>
          </a:r>
          <a:endParaRPr lang="tr-TR" altLang="tr-TR" dirty="0">
            <a:solidFill>
              <a:schemeClr val="tx1"/>
            </a:solidFill>
            <a:latin typeface="Times New Roman" panose="02020603050405020304" pitchFamily="18" charset="0"/>
            <a:cs typeface="Times New Roman" panose="02020603050405020304" pitchFamily="18" charset="0"/>
          </a:endParaRPr>
        </a:p>
      </dgm:t>
    </dgm:pt>
    <dgm:pt modelId="{79283B79-74F0-455B-A90C-C2DFF10C57B0}" type="parTrans" cxnId="{355466FB-ECA1-4736-A2FC-DADF357A5F0C}">
      <dgm:prSet/>
      <dgm:spPr/>
      <dgm:t>
        <a:bodyPr/>
        <a:lstStyle/>
        <a:p>
          <a:endParaRPr lang="tr-TR"/>
        </a:p>
      </dgm:t>
    </dgm:pt>
    <dgm:pt modelId="{72A2F090-4EFD-4F96-AE54-D26C64CB3AF4}" type="sibTrans" cxnId="{355466FB-ECA1-4736-A2FC-DADF357A5F0C}">
      <dgm:prSet/>
      <dgm:spPr/>
      <dgm:t>
        <a:bodyPr/>
        <a:lstStyle/>
        <a:p>
          <a:endParaRPr lang="tr-TR"/>
        </a:p>
      </dgm:t>
    </dgm:pt>
    <dgm:pt modelId="{C1EA3112-D470-4CA0-929B-EAC5417F1D75}" type="pres">
      <dgm:prSet presAssocID="{A759E955-2203-4780-BE8C-973F62E5AEB1}" presName="Name0" presStyleCnt="0">
        <dgm:presLayoutVars>
          <dgm:dir/>
          <dgm:animLvl val="lvl"/>
          <dgm:resizeHandles val="exact"/>
        </dgm:presLayoutVars>
      </dgm:prSet>
      <dgm:spPr/>
      <dgm:t>
        <a:bodyPr/>
        <a:lstStyle/>
        <a:p>
          <a:endParaRPr lang="tr-TR"/>
        </a:p>
      </dgm:t>
    </dgm:pt>
    <dgm:pt modelId="{F679DCBE-0B37-4FC8-91A1-7151CA238996}" type="pres">
      <dgm:prSet presAssocID="{27B50E4B-5C9F-4DB8-81BC-9185520CB49C}" presName="composite" presStyleCnt="0"/>
      <dgm:spPr/>
    </dgm:pt>
    <dgm:pt modelId="{0D481DEC-78FC-47D0-B16F-7BC57D053C07}" type="pres">
      <dgm:prSet presAssocID="{27B50E4B-5C9F-4DB8-81BC-9185520CB49C}" presName="parTx" presStyleLbl="alignNode1" presStyleIdx="0" presStyleCnt="2">
        <dgm:presLayoutVars>
          <dgm:chMax val="0"/>
          <dgm:chPref val="0"/>
          <dgm:bulletEnabled val="1"/>
        </dgm:presLayoutVars>
      </dgm:prSet>
      <dgm:spPr/>
      <dgm:t>
        <a:bodyPr/>
        <a:lstStyle/>
        <a:p>
          <a:endParaRPr lang="tr-TR"/>
        </a:p>
      </dgm:t>
    </dgm:pt>
    <dgm:pt modelId="{304F9B07-6DB3-4799-820D-EFD1DD140398}" type="pres">
      <dgm:prSet presAssocID="{27B50E4B-5C9F-4DB8-81BC-9185520CB49C}" presName="desTx" presStyleLbl="alignAccFollowNode1" presStyleIdx="0" presStyleCnt="2">
        <dgm:presLayoutVars>
          <dgm:bulletEnabled val="1"/>
        </dgm:presLayoutVars>
      </dgm:prSet>
      <dgm:spPr/>
      <dgm:t>
        <a:bodyPr/>
        <a:lstStyle/>
        <a:p>
          <a:endParaRPr lang="tr-TR"/>
        </a:p>
      </dgm:t>
    </dgm:pt>
    <dgm:pt modelId="{19C30B44-CAD6-4556-8999-F4BD8428AA34}" type="pres">
      <dgm:prSet presAssocID="{0250D42E-5A7B-4B1B-8DF0-96DC94FC8B5C}" presName="space" presStyleCnt="0"/>
      <dgm:spPr/>
    </dgm:pt>
    <dgm:pt modelId="{1C9B957C-8984-4BE9-9FD0-193EA19B8AA9}" type="pres">
      <dgm:prSet presAssocID="{757FDE54-3691-4922-B63B-F4DBE0C472E3}" presName="composite" presStyleCnt="0"/>
      <dgm:spPr/>
    </dgm:pt>
    <dgm:pt modelId="{C122592A-6E34-461D-9ED0-65382512184F}" type="pres">
      <dgm:prSet presAssocID="{757FDE54-3691-4922-B63B-F4DBE0C472E3}" presName="parTx" presStyleLbl="alignNode1" presStyleIdx="1" presStyleCnt="2">
        <dgm:presLayoutVars>
          <dgm:chMax val="0"/>
          <dgm:chPref val="0"/>
          <dgm:bulletEnabled val="1"/>
        </dgm:presLayoutVars>
      </dgm:prSet>
      <dgm:spPr/>
      <dgm:t>
        <a:bodyPr/>
        <a:lstStyle/>
        <a:p>
          <a:endParaRPr lang="tr-TR"/>
        </a:p>
      </dgm:t>
    </dgm:pt>
    <dgm:pt modelId="{36DFC937-C473-49AE-B7EB-5A31DCBC30D5}" type="pres">
      <dgm:prSet presAssocID="{757FDE54-3691-4922-B63B-F4DBE0C472E3}" presName="desTx" presStyleLbl="alignAccFollowNode1" presStyleIdx="1" presStyleCnt="2">
        <dgm:presLayoutVars>
          <dgm:bulletEnabled val="1"/>
        </dgm:presLayoutVars>
      </dgm:prSet>
      <dgm:spPr/>
      <dgm:t>
        <a:bodyPr/>
        <a:lstStyle/>
        <a:p>
          <a:endParaRPr lang="tr-TR"/>
        </a:p>
      </dgm:t>
    </dgm:pt>
  </dgm:ptLst>
  <dgm:cxnLst>
    <dgm:cxn modelId="{C7F9A41C-531D-4617-A8CE-FCE8F975F3D1}" type="presOf" srcId="{3E7124F2-44A3-4BCF-B361-5BBB53E8960E}" destId="{36DFC937-C473-49AE-B7EB-5A31DCBC30D5}" srcOrd="0" destOrd="5" presId="urn:microsoft.com/office/officeart/2005/8/layout/hList1"/>
    <dgm:cxn modelId="{BFE2EE0E-581B-4222-ABA1-5566CDCAC54A}" srcId="{27B50E4B-5C9F-4DB8-81BC-9185520CB49C}" destId="{9612B63A-02E7-49E6-BDB7-71E746CD94B4}" srcOrd="0" destOrd="0" parTransId="{2291B0B0-9F17-4CEC-AD8B-BB801485110D}" sibTransId="{53EAC08F-AD19-4CC9-891E-34DC6CAD9A46}"/>
    <dgm:cxn modelId="{DE469819-EDC6-4FC9-8163-18C0FF74F298}" srcId="{757FDE54-3691-4922-B63B-F4DBE0C472E3}" destId="{BD2A8F32-6A97-4EDE-8AEB-E6BD184EF0BF}" srcOrd="3" destOrd="0" parTransId="{A17D1486-9222-437D-91E1-CD7D56694663}" sibTransId="{9D4CF4DF-D3BA-4C13-91D0-DF2443C96900}"/>
    <dgm:cxn modelId="{AE51B125-5050-4D91-8C85-6B9AD55B977C}" srcId="{27B50E4B-5C9F-4DB8-81BC-9185520CB49C}" destId="{D173CD00-D053-421A-8AC1-B6D5FEB933E3}" srcOrd="1" destOrd="0" parTransId="{78FDC8A3-4581-4B7D-BB1E-3BF551865FD0}" sibTransId="{7F14B395-ACF9-4BFA-8634-CDAD3B7048AD}"/>
    <dgm:cxn modelId="{E0411AAD-69BA-46F4-BE3E-92A857260E2C}" type="presOf" srcId="{27B50E4B-5C9F-4DB8-81BC-9185520CB49C}" destId="{0D481DEC-78FC-47D0-B16F-7BC57D053C07}" srcOrd="0" destOrd="0" presId="urn:microsoft.com/office/officeart/2005/8/layout/hList1"/>
    <dgm:cxn modelId="{5F61BDC4-0A99-448E-8578-5F5E36628FEA}" type="presOf" srcId="{3A7287F2-8624-4167-A573-7248F6A86D00}" destId="{304F9B07-6DB3-4799-820D-EFD1DD140398}" srcOrd="0" destOrd="2" presId="urn:microsoft.com/office/officeart/2005/8/layout/hList1"/>
    <dgm:cxn modelId="{F1B3E124-27E1-43B9-9829-C5229C22885D}" type="presOf" srcId="{FB26E215-C931-4AFD-852F-39A08C041701}" destId="{36DFC937-C473-49AE-B7EB-5A31DCBC30D5}" srcOrd="0" destOrd="4" presId="urn:microsoft.com/office/officeart/2005/8/layout/hList1"/>
    <dgm:cxn modelId="{AAE6A81C-DF84-4888-9914-DE70AA231A72}" type="presOf" srcId="{D9E8C050-A8F4-4FEE-90AC-03C144797DDB}" destId="{36DFC937-C473-49AE-B7EB-5A31DCBC30D5}" srcOrd="0" destOrd="2" presId="urn:microsoft.com/office/officeart/2005/8/layout/hList1"/>
    <dgm:cxn modelId="{952DD88D-B8F9-469E-8F42-656968559816}" type="presOf" srcId="{757FDE54-3691-4922-B63B-F4DBE0C472E3}" destId="{C122592A-6E34-461D-9ED0-65382512184F}" srcOrd="0" destOrd="0" presId="urn:microsoft.com/office/officeart/2005/8/layout/hList1"/>
    <dgm:cxn modelId="{929AD2C9-25EA-45E1-BEED-D6310C164174}" srcId="{757FDE54-3691-4922-B63B-F4DBE0C472E3}" destId="{AED5AFB2-E112-4AE0-AF0A-6CD94A1FE15D}" srcOrd="1" destOrd="0" parTransId="{1388C242-43C6-4931-AAB8-7AEBE0684B9A}" sibTransId="{F4EE7233-425D-4A99-9532-11B510776A0B}"/>
    <dgm:cxn modelId="{8BCAFBA6-EAFB-4050-B366-D1F78A1D48C3}" type="presOf" srcId="{AED5AFB2-E112-4AE0-AF0A-6CD94A1FE15D}" destId="{36DFC937-C473-49AE-B7EB-5A31DCBC30D5}" srcOrd="0" destOrd="1" presId="urn:microsoft.com/office/officeart/2005/8/layout/hList1"/>
    <dgm:cxn modelId="{038033F8-BFF1-45C6-9360-22B8A6FA14A6}" type="presOf" srcId="{D173CD00-D053-421A-8AC1-B6D5FEB933E3}" destId="{304F9B07-6DB3-4799-820D-EFD1DD140398}" srcOrd="0" destOrd="1" presId="urn:microsoft.com/office/officeart/2005/8/layout/hList1"/>
    <dgm:cxn modelId="{CC8483CE-878C-4D97-BCE0-5B28143CC16C}" srcId="{757FDE54-3691-4922-B63B-F4DBE0C472E3}" destId="{AC68CEC4-D9D3-43A1-8193-ECD40A269363}" srcOrd="0" destOrd="0" parTransId="{59CBFF5A-BBDC-4CD9-B55A-64DA6159F0FE}" sibTransId="{D9D638A7-B7FD-4E43-8222-5F9C44BA729A}"/>
    <dgm:cxn modelId="{957ADB29-69BC-4D28-B1F4-0ADBF7039D07}" srcId="{757FDE54-3691-4922-B63B-F4DBE0C472E3}" destId="{D9E8C050-A8F4-4FEE-90AC-03C144797DDB}" srcOrd="2" destOrd="0" parTransId="{5AB6E717-0F3F-4155-8C61-CD6904A0EE22}" sibTransId="{A7DEE4EB-4578-4885-AFB4-58A9EE561186}"/>
    <dgm:cxn modelId="{2B684CD9-5827-4A1F-85FE-8416CC975DB7}" type="presOf" srcId="{A759E955-2203-4780-BE8C-973F62E5AEB1}" destId="{C1EA3112-D470-4CA0-929B-EAC5417F1D75}" srcOrd="0" destOrd="0" presId="urn:microsoft.com/office/officeart/2005/8/layout/hList1"/>
    <dgm:cxn modelId="{FD52CB2B-CF6A-405D-A2FE-79B9A53B9884}" srcId="{A759E955-2203-4780-BE8C-973F62E5AEB1}" destId="{27B50E4B-5C9F-4DB8-81BC-9185520CB49C}" srcOrd="0" destOrd="0" parTransId="{3F74E5EB-9D92-4B30-97AD-68B999B0DF64}" sibTransId="{0250D42E-5A7B-4B1B-8DF0-96DC94FC8B5C}"/>
    <dgm:cxn modelId="{D6CB4667-6AC7-413A-91CD-B07949F43E1D}" srcId="{757FDE54-3691-4922-B63B-F4DBE0C472E3}" destId="{FB26E215-C931-4AFD-852F-39A08C041701}" srcOrd="4" destOrd="0" parTransId="{5B3E2FBB-81C1-4224-B08D-3E2CC7E0FE38}" sibTransId="{FD4D9311-415B-4175-BED4-F65D89ECAF77}"/>
    <dgm:cxn modelId="{355466FB-ECA1-4736-A2FC-DADF357A5F0C}" srcId="{757FDE54-3691-4922-B63B-F4DBE0C472E3}" destId="{61F466C7-C955-4854-B112-677F837051FE}" srcOrd="6" destOrd="0" parTransId="{79283B79-74F0-455B-A90C-C2DFF10C57B0}" sibTransId="{72A2F090-4EFD-4F96-AE54-D26C64CB3AF4}"/>
    <dgm:cxn modelId="{5E8E2EF0-FADB-474F-880C-CCDCC3394DEB}" type="presOf" srcId="{61F466C7-C955-4854-B112-677F837051FE}" destId="{36DFC937-C473-49AE-B7EB-5A31DCBC30D5}" srcOrd="0" destOrd="6" presId="urn:microsoft.com/office/officeart/2005/8/layout/hList1"/>
    <dgm:cxn modelId="{9A670E34-D882-4B09-9885-9EC5DB0D61D1}" type="presOf" srcId="{BD2A8F32-6A97-4EDE-8AEB-E6BD184EF0BF}" destId="{36DFC937-C473-49AE-B7EB-5A31DCBC30D5}" srcOrd="0" destOrd="3" presId="urn:microsoft.com/office/officeart/2005/8/layout/hList1"/>
    <dgm:cxn modelId="{1EB84D4B-2C98-43DE-B6DA-C8CF36E17198}" srcId="{A759E955-2203-4780-BE8C-973F62E5AEB1}" destId="{757FDE54-3691-4922-B63B-F4DBE0C472E3}" srcOrd="1" destOrd="0" parTransId="{F785DCEB-CA27-4357-9696-C25E03852C4C}" sibTransId="{C6D31B8D-C571-45A8-8FC9-7A522CF4C9B2}"/>
    <dgm:cxn modelId="{E7E839E8-8A1D-4F45-A5F1-4C3D56BED070}" type="presOf" srcId="{AC68CEC4-D9D3-43A1-8193-ECD40A269363}" destId="{36DFC937-C473-49AE-B7EB-5A31DCBC30D5}" srcOrd="0" destOrd="0" presId="urn:microsoft.com/office/officeart/2005/8/layout/hList1"/>
    <dgm:cxn modelId="{367C876F-B917-4523-8FE8-657B350E061C}" type="presOf" srcId="{9612B63A-02E7-49E6-BDB7-71E746CD94B4}" destId="{304F9B07-6DB3-4799-820D-EFD1DD140398}" srcOrd="0" destOrd="0" presId="urn:microsoft.com/office/officeart/2005/8/layout/hList1"/>
    <dgm:cxn modelId="{6253DD1F-E9A6-4ACA-88AD-9FDD0DB123A4}" srcId="{757FDE54-3691-4922-B63B-F4DBE0C472E3}" destId="{3E7124F2-44A3-4BCF-B361-5BBB53E8960E}" srcOrd="5" destOrd="0" parTransId="{3FA32C9E-BE46-4584-93F0-BD19C98F1789}" sibTransId="{1BDDCA5B-9EE6-4B37-91E7-45A9BEC39D38}"/>
    <dgm:cxn modelId="{8E5052CA-CB4A-4EFA-8414-D38E87340E2E}" srcId="{27B50E4B-5C9F-4DB8-81BC-9185520CB49C}" destId="{3A7287F2-8624-4167-A573-7248F6A86D00}" srcOrd="2" destOrd="0" parTransId="{C826128D-1EA1-49DC-BC64-203C4F95B0DD}" sibTransId="{D7942DE3-CDBE-46A7-80DA-CFA5A85983FF}"/>
    <dgm:cxn modelId="{A71C4717-855E-48E1-8ADD-AD3F1275774B}" type="presParOf" srcId="{C1EA3112-D470-4CA0-929B-EAC5417F1D75}" destId="{F679DCBE-0B37-4FC8-91A1-7151CA238996}" srcOrd="0" destOrd="0" presId="urn:microsoft.com/office/officeart/2005/8/layout/hList1"/>
    <dgm:cxn modelId="{1FAA0896-4879-4580-BDEA-4C2A1F6F158B}" type="presParOf" srcId="{F679DCBE-0B37-4FC8-91A1-7151CA238996}" destId="{0D481DEC-78FC-47D0-B16F-7BC57D053C07}" srcOrd="0" destOrd="0" presId="urn:microsoft.com/office/officeart/2005/8/layout/hList1"/>
    <dgm:cxn modelId="{AAE990B4-B518-4082-832F-B86ECFB254D9}" type="presParOf" srcId="{F679DCBE-0B37-4FC8-91A1-7151CA238996}" destId="{304F9B07-6DB3-4799-820D-EFD1DD140398}" srcOrd="1" destOrd="0" presId="urn:microsoft.com/office/officeart/2005/8/layout/hList1"/>
    <dgm:cxn modelId="{63F01E82-F6CB-48EE-B380-EB6E8A051A85}" type="presParOf" srcId="{C1EA3112-D470-4CA0-929B-EAC5417F1D75}" destId="{19C30B44-CAD6-4556-8999-F4BD8428AA34}" srcOrd="1" destOrd="0" presId="urn:microsoft.com/office/officeart/2005/8/layout/hList1"/>
    <dgm:cxn modelId="{F5814400-82DE-4FFE-A92B-73F5481C2F83}" type="presParOf" srcId="{C1EA3112-D470-4CA0-929B-EAC5417F1D75}" destId="{1C9B957C-8984-4BE9-9FD0-193EA19B8AA9}" srcOrd="2" destOrd="0" presId="urn:microsoft.com/office/officeart/2005/8/layout/hList1"/>
    <dgm:cxn modelId="{84E84711-6B6A-4863-857D-7D6581B02885}" type="presParOf" srcId="{1C9B957C-8984-4BE9-9FD0-193EA19B8AA9}" destId="{C122592A-6E34-461D-9ED0-65382512184F}" srcOrd="0" destOrd="0" presId="urn:microsoft.com/office/officeart/2005/8/layout/hList1"/>
    <dgm:cxn modelId="{6D18C214-BDC5-4D37-9FD5-D3BA6A38D0A3}" type="presParOf" srcId="{1C9B957C-8984-4BE9-9FD0-193EA19B8AA9}" destId="{36DFC937-C473-49AE-B7EB-5A31DCBC30D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B7A4C25-FFB7-4860-8B4A-9EBA8192E728}"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tr-TR"/>
        </a:p>
      </dgm:t>
    </dgm:pt>
    <dgm:pt modelId="{5481A8BA-2108-4984-8093-DDCDB16E24DC}">
      <dgm:prSet phldrT="[Metin]"/>
      <dgm:spPr/>
      <dgm:t>
        <a:bodyPr/>
        <a:lstStyle/>
        <a:p>
          <a:endParaRPr lang="tr-TR" dirty="0"/>
        </a:p>
        <a:p>
          <a:r>
            <a:rPr lang="tr-TR" dirty="0"/>
            <a:t>Hariçte İşleme Rejimi Nedir?</a:t>
          </a:r>
        </a:p>
        <a:p>
          <a:endParaRPr lang="tr-TR" dirty="0"/>
        </a:p>
      </dgm:t>
    </dgm:pt>
    <dgm:pt modelId="{45893743-7D7F-4822-87BF-628891DCDFAE}" type="parTrans" cxnId="{B1A67E03-0447-4B89-9617-087C1DB63ECD}">
      <dgm:prSet/>
      <dgm:spPr/>
      <dgm:t>
        <a:bodyPr/>
        <a:lstStyle/>
        <a:p>
          <a:endParaRPr lang="tr-TR"/>
        </a:p>
      </dgm:t>
    </dgm:pt>
    <dgm:pt modelId="{6DFC6CC1-4C8A-47B1-AEF0-E97F1D000787}" type="sibTrans" cxnId="{B1A67E03-0447-4B89-9617-087C1DB63ECD}">
      <dgm:prSet/>
      <dgm:spPr/>
      <dgm:t>
        <a:bodyPr/>
        <a:lstStyle/>
        <a:p>
          <a:endParaRPr lang="tr-TR"/>
        </a:p>
      </dgm:t>
    </dgm:pt>
    <dgm:pt modelId="{42EA9CE3-7C93-4228-8778-25BA8B17ED1F}">
      <dgm:prSet phldrT="[Metin]"/>
      <dgm:spPr/>
      <dgm:t>
        <a:bodyPr/>
        <a:lstStyle/>
        <a:p>
          <a:r>
            <a:rPr lang="tr-TR" dirty="0"/>
            <a:t>Hariçte İşleme Rejimi İşleyiş Süreci </a:t>
          </a:r>
        </a:p>
      </dgm:t>
    </dgm:pt>
    <dgm:pt modelId="{24AD6250-6EF8-4D4A-B490-5072689200A1}" type="parTrans" cxnId="{F0D4EF4E-AA54-4BC9-8AC2-094429CFCC9F}">
      <dgm:prSet/>
      <dgm:spPr/>
      <dgm:t>
        <a:bodyPr/>
        <a:lstStyle/>
        <a:p>
          <a:endParaRPr lang="tr-TR"/>
        </a:p>
      </dgm:t>
    </dgm:pt>
    <dgm:pt modelId="{9FCA24F9-FCB9-4106-A8A1-0A132985514D}" type="sibTrans" cxnId="{F0D4EF4E-AA54-4BC9-8AC2-094429CFCC9F}">
      <dgm:prSet/>
      <dgm:spPr/>
      <dgm:t>
        <a:bodyPr/>
        <a:lstStyle/>
        <a:p>
          <a:endParaRPr lang="tr-TR"/>
        </a:p>
      </dgm:t>
    </dgm:pt>
    <dgm:pt modelId="{F788DE8C-F2A9-4EAD-999F-FE13F5CBAD9C}">
      <dgm:prSet/>
      <dgm:spPr/>
      <dgm:t>
        <a:bodyPr/>
        <a:lstStyle/>
        <a:p>
          <a:endParaRPr lang="tr-TR" dirty="0"/>
        </a:p>
      </dgm:t>
    </dgm:pt>
    <dgm:pt modelId="{8AAA9BA9-4ED4-406C-A80A-8DD9495AD841}" type="parTrans" cxnId="{631E32CA-7213-4756-9E9E-96D3604C4904}">
      <dgm:prSet/>
      <dgm:spPr/>
      <dgm:t>
        <a:bodyPr/>
        <a:lstStyle/>
        <a:p>
          <a:endParaRPr lang="tr-TR"/>
        </a:p>
      </dgm:t>
    </dgm:pt>
    <dgm:pt modelId="{F5457274-A96C-482B-B2DA-845A54FC2DE8}" type="sibTrans" cxnId="{631E32CA-7213-4756-9E9E-96D3604C4904}">
      <dgm:prSet/>
      <dgm:spPr/>
      <dgm:t>
        <a:bodyPr/>
        <a:lstStyle/>
        <a:p>
          <a:endParaRPr lang="tr-TR"/>
        </a:p>
      </dgm:t>
    </dgm:pt>
    <dgm:pt modelId="{1E7DAEDD-56E0-4C8A-913F-BC00573B4435}">
      <dgm:prSet/>
      <dgm:spPr/>
      <dgm:t>
        <a:bodyPr/>
        <a:lstStyle/>
        <a:p>
          <a:r>
            <a:rPr lang="tr-TR" dirty="0"/>
            <a:t>Hariçte İşleme Rejimi Mevzuatı</a:t>
          </a:r>
        </a:p>
      </dgm:t>
    </dgm:pt>
    <dgm:pt modelId="{ECFFC2F8-E299-42BA-98BF-AF68C3319C48}" type="parTrans" cxnId="{36700EB0-B494-47BA-A106-CFF62811BCCD}">
      <dgm:prSet/>
      <dgm:spPr/>
      <dgm:t>
        <a:bodyPr/>
        <a:lstStyle/>
        <a:p>
          <a:endParaRPr lang="tr-TR"/>
        </a:p>
      </dgm:t>
    </dgm:pt>
    <dgm:pt modelId="{36D5F927-BED9-41D0-A906-66265C7F4D94}" type="sibTrans" cxnId="{36700EB0-B494-47BA-A106-CFF62811BCCD}">
      <dgm:prSet/>
      <dgm:spPr/>
      <dgm:t>
        <a:bodyPr/>
        <a:lstStyle/>
        <a:p>
          <a:endParaRPr lang="tr-TR"/>
        </a:p>
      </dgm:t>
    </dgm:pt>
    <dgm:pt modelId="{DEC2A9CD-7557-4227-A65E-99EADCE38AE5}">
      <dgm:prSet/>
      <dgm:spPr/>
      <dgm:t>
        <a:bodyPr/>
        <a:lstStyle/>
        <a:p>
          <a:r>
            <a:rPr lang="tr-TR" dirty="0"/>
            <a:t>HİİB Taahhüdünün Kapatılması</a:t>
          </a:r>
        </a:p>
      </dgm:t>
    </dgm:pt>
    <dgm:pt modelId="{A233A025-0AFA-4632-BFE0-A2F976793618}" type="parTrans" cxnId="{A2E05248-6557-414D-AFD9-9F77389884F3}">
      <dgm:prSet/>
      <dgm:spPr/>
      <dgm:t>
        <a:bodyPr/>
        <a:lstStyle/>
        <a:p>
          <a:endParaRPr lang="tr-TR"/>
        </a:p>
      </dgm:t>
    </dgm:pt>
    <dgm:pt modelId="{CD508881-E1D8-4250-AD61-540642D7D6B0}" type="sibTrans" cxnId="{A2E05248-6557-414D-AFD9-9F77389884F3}">
      <dgm:prSet/>
      <dgm:spPr/>
      <dgm:t>
        <a:bodyPr/>
        <a:lstStyle/>
        <a:p>
          <a:endParaRPr lang="tr-TR"/>
        </a:p>
      </dgm:t>
    </dgm:pt>
    <dgm:pt modelId="{F8449E6C-2B0D-4E0C-8EF8-D893CB499F1E}">
      <dgm:prSet phldrT="[Metin]"/>
      <dgm:spPr/>
      <dgm:t>
        <a:bodyPr/>
        <a:lstStyle/>
        <a:p>
          <a:endParaRPr lang="tr-TR" dirty="0"/>
        </a:p>
        <a:p>
          <a:r>
            <a:rPr lang="tr-TR" dirty="0"/>
            <a:t>Hariçte İşleme Rejimi ile İlgili Birimler</a:t>
          </a:r>
        </a:p>
        <a:p>
          <a:endParaRPr lang="tr-TR" dirty="0"/>
        </a:p>
      </dgm:t>
    </dgm:pt>
    <dgm:pt modelId="{42EAACD1-7A9F-456D-AA97-28C292B1FBD8}" type="sibTrans" cxnId="{655DA7F9-A54D-4EA1-9BA1-18F5E7B9F1D7}">
      <dgm:prSet/>
      <dgm:spPr/>
      <dgm:t>
        <a:bodyPr/>
        <a:lstStyle/>
        <a:p>
          <a:endParaRPr lang="tr-TR"/>
        </a:p>
      </dgm:t>
    </dgm:pt>
    <dgm:pt modelId="{69004375-3BB4-4059-89DA-50530D474B4E}" type="parTrans" cxnId="{655DA7F9-A54D-4EA1-9BA1-18F5E7B9F1D7}">
      <dgm:prSet/>
      <dgm:spPr/>
      <dgm:t>
        <a:bodyPr/>
        <a:lstStyle/>
        <a:p>
          <a:endParaRPr lang="tr-TR"/>
        </a:p>
      </dgm:t>
    </dgm:pt>
    <dgm:pt modelId="{4706B7A8-64E4-4696-A696-E24935455239}" type="pres">
      <dgm:prSet presAssocID="{9B7A4C25-FFB7-4860-8B4A-9EBA8192E728}" presName="linear" presStyleCnt="0">
        <dgm:presLayoutVars>
          <dgm:dir/>
          <dgm:animLvl val="lvl"/>
          <dgm:resizeHandles val="exact"/>
        </dgm:presLayoutVars>
      </dgm:prSet>
      <dgm:spPr/>
      <dgm:t>
        <a:bodyPr/>
        <a:lstStyle/>
        <a:p>
          <a:endParaRPr lang="tr-TR"/>
        </a:p>
      </dgm:t>
    </dgm:pt>
    <dgm:pt modelId="{A7F94FC3-9771-49C2-B90E-442D8979D392}" type="pres">
      <dgm:prSet presAssocID="{5481A8BA-2108-4984-8093-DDCDB16E24DC}" presName="parentLin" presStyleCnt="0"/>
      <dgm:spPr/>
    </dgm:pt>
    <dgm:pt modelId="{7157E1AE-1ED4-4CF3-AE45-4E3CD26F953D}" type="pres">
      <dgm:prSet presAssocID="{5481A8BA-2108-4984-8093-DDCDB16E24DC}" presName="parentLeftMargin" presStyleLbl="node1" presStyleIdx="0" presStyleCnt="5"/>
      <dgm:spPr/>
      <dgm:t>
        <a:bodyPr/>
        <a:lstStyle/>
        <a:p>
          <a:endParaRPr lang="tr-TR"/>
        </a:p>
      </dgm:t>
    </dgm:pt>
    <dgm:pt modelId="{BDA3EB5F-114C-4513-B312-2E55822D1150}" type="pres">
      <dgm:prSet presAssocID="{5481A8BA-2108-4984-8093-DDCDB16E24DC}" presName="parentText" presStyleLbl="node1" presStyleIdx="0" presStyleCnt="5" custScaleY="101983">
        <dgm:presLayoutVars>
          <dgm:chMax val="0"/>
          <dgm:bulletEnabled val="1"/>
        </dgm:presLayoutVars>
      </dgm:prSet>
      <dgm:spPr/>
      <dgm:t>
        <a:bodyPr/>
        <a:lstStyle/>
        <a:p>
          <a:endParaRPr lang="tr-TR"/>
        </a:p>
      </dgm:t>
    </dgm:pt>
    <dgm:pt modelId="{D0884222-9E64-47B2-9102-CBEC30894147}" type="pres">
      <dgm:prSet presAssocID="{5481A8BA-2108-4984-8093-DDCDB16E24DC}" presName="negativeSpace" presStyleCnt="0"/>
      <dgm:spPr/>
    </dgm:pt>
    <dgm:pt modelId="{7923F196-6AF4-4E5E-9E83-CD42236F4278}" type="pres">
      <dgm:prSet presAssocID="{5481A8BA-2108-4984-8093-DDCDB16E24DC}" presName="childText" presStyleLbl="conFgAcc1" presStyleIdx="0" presStyleCnt="5">
        <dgm:presLayoutVars>
          <dgm:bulletEnabled val="1"/>
        </dgm:presLayoutVars>
      </dgm:prSet>
      <dgm:spPr/>
    </dgm:pt>
    <dgm:pt modelId="{31A912AB-7D46-41EB-8E7D-D2CA54702BBD}" type="pres">
      <dgm:prSet presAssocID="{6DFC6CC1-4C8A-47B1-AEF0-E97F1D000787}" presName="spaceBetweenRectangles" presStyleCnt="0"/>
      <dgm:spPr/>
    </dgm:pt>
    <dgm:pt modelId="{FD3DD7E4-0991-4A15-ABFA-CC8ABC9469E7}" type="pres">
      <dgm:prSet presAssocID="{1E7DAEDD-56E0-4C8A-913F-BC00573B4435}" presName="parentLin" presStyleCnt="0"/>
      <dgm:spPr/>
    </dgm:pt>
    <dgm:pt modelId="{64CED9A5-8D1F-45A8-979C-A527AD5B5927}" type="pres">
      <dgm:prSet presAssocID="{1E7DAEDD-56E0-4C8A-913F-BC00573B4435}" presName="parentLeftMargin" presStyleLbl="node1" presStyleIdx="0" presStyleCnt="5"/>
      <dgm:spPr/>
      <dgm:t>
        <a:bodyPr/>
        <a:lstStyle/>
        <a:p>
          <a:endParaRPr lang="tr-TR"/>
        </a:p>
      </dgm:t>
    </dgm:pt>
    <dgm:pt modelId="{A2FC9783-7E9A-446B-8931-1817C831387C}" type="pres">
      <dgm:prSet presAssocID="{1E7DAEDD-56E0-4C8A-913F-BC00573B4435}" presName="parentText" presStyleLbl="node1" presStyleIdx="1" presStyleCnt="5">
        <dgm:presLayoutVars>
          <dgm:chMax val="0"/>
          <dgm:bulletEnabled val="1"/>
        </dgm:presLayoutVars>
      </dgm:prSet>
      <dgm:spPr/>
      <dgm:t>
        <a:bodyPr/>
        <a:lstStyle/>
        <a:p>
          <a:endParaRPr lang="tr-TR"/>
        </a:p>
      </dgm:t>
    </dgm:pt>
    <dgm:pt modelId="{562E28C3-4536-45FE-A82C-514585B1D8D1}" type="pres">
      <dgm:prSet presAssocID="{1E7DAEDD-56E0-4C8A-913F-BC00573B4435}" presName="negativeSpace" presStyleCnt="0"/>
      <dgm:spPr/>
    </dgm:pt>
    <dgm:pt modelId="{1DB33A37-54ED-485D-A2C9-1D1D25C80FA2}" type="pres">
      <dgm:prSet presAssocID="{1E7DAEDD-56E0-4C8A-913F-BC00573B4435}" presName="childText" presStyleLbl="conFgAcc1" presStyleIdx="1" presStyleCnt="5">
        <dgm:presLayoutVars>
          <dgm:bulletEnabled val="1"/>
        </dgm:presLayoutVars>
      </dgm:prSet>
      <dgm:spPr/>
    </dgm:pt>
    <dgm:pt modelId="{333FA530-1660-41C6-BD22-C248655FAE95}" type="pres">
      <dgm:prSet presAssocID="{36D5F927-BED9-41D0-A906-66265C7F4D94}" presName="spaceBetweenRectangles" presStyleCnt="0"/>
      <dgm:spPr/>
    </dgm:pt>
    <dgm:pt modelId="{599E8C76-6040-45E6-8A9E-E46DC52B071F}" type="pres">
      <dgm:prSet presAssocID="{F8449E6C-2B0D-4E0C-8EF8-D893CB499F1E}" presName="parentLin" presStyleCnt="0"/>
      <dgm:spPr/>
    </dgm:pt>
    <dgm:pt modelId="{C3B7D551-3747-41BA-81CC-AF3D4B08FB08}" type="pres">
      <dgm:prSet presAssocID="{F8449E6C-2B0D-4E0C-8EF8-D893CB499F1E}" presName="parentLeftMargin" presStyleLbl="node1" presStyleIdx="1" presStyleCnt="5"/>
      <dgm:spPr/>
      <dgm:t>
        <a:bodyPr/>
        <a:lstStyle/>
        <a:p>
          <a:endParaRPr lang="tr-TR"/>
        </a:p>
      </dgm:t>
    </dgm:pt>
    <dgm:pt modelId="{B3335F5C-C696-4D36-98A2-2069320F1014}" type="pres">
      <dgm:prSet presAssocID="{F8449E6C-2B0D-4E0C-8EF8-D893CB499F1E}" presName="parentText" presStyleLbl="node1" presStyleIdx="2" presStyleCnt="5">
        <dgm:presLayoutVars>
          <dgm:chMax val="0"/>
          <dgm:bulletEnabled val="1"/>
        </dgm:presLayoutVars>
      </dgm:prSet>
      <dgm:spPr/>
      <dgm:t>
        <a:bodyPr/>
        <a:lstStyle/>
        <a:p>
          <a:endParaRPr lang="tr-TR"/>
        </a:p>
      </dgm:t>
    </dgm:pt>
    <dgm:pt modelId="{D3F4F42A-9856-400C-A15A-B9D51105C4A5}" type="pres">
      <dgm:prSet presAssocID="{F8449E6C-2B0D-4E0C-8EF8-D893CB499F1E}" presName="negativeSpace" presStyleCnt="0"/>
      <dgm:spPr/>
    </dgm:pt>
    <dgm:pt modelId="{76090973-1D9C-42B3-8805-69DEC4187797}" type="pres">
      <dgm:prSet presAssocID="{F8449E6C-2B0D-4E0C-8EF8-D893CB499F1E}" presName="childText" presStyleLbl="conFgAcc1" presStyleIdx="2" presStyleCnt="5">
        <dgm:presLayoutVars>
          <dgm:bulletEnabled val="1"/>
        </dgm:presLayoutVars>
      </dgm:prSet>
      <dgm:spPr/>
    </dgm:pt>
    <dgm:pt modelId="{1364BA68-4027-4A26-8C23-ADAC73183559}" type="pres">
      <dgm:prSet presAssocID="{42EAACD1-7A9F-456D-AA97-28C292B1FBD8}" presName="spaceBetweenRectangles" presStyleCnt="0"/>
      <dgm:spPr/>
    </dgm:pt>
    <dgm:pt modelId="{FBBC9192-E5CD-4F8D-BF47-528E63CB5060}" type="pres">
      <dgm:prSet presAssocID="{42EA9CE3-7C93-4228-8778-25BA8B17ED1F}" presName="parentLin" presStyleCnt="0"/>
      <dgm:spPr/>
    </dgm:pt>
    <dgm:pt modelId="{3A14907B-1C2F-4200-99BE-DD63C0AC2036}" type="pres">
      <dgm:prSet presAssocID="{42EA9CE3-7C93-4228-8778-25BA8B17ED1F}" presName="parentLeftMargin" presStyleLbl="node1" presStyleIdx="2" presStyleCnt="5"/>
      <dgm:spPr/>
      <dgm:t>
        <a:bodyPr/>
        <a:lstStyle/>
        <a:p>
          <a:endParaRPr lang="tr-TR"/>
        </a:p>
      </dgm:t>
    </dgm:pt>
    <dgm:pt modelId="{A3083234-FE4C-4749-88F1-8E430BC52177}" type="pres">
      <dgm:prSet presAssocID="{42EA9CE3-7C93-4228-8778-25BA8B17ED1F}" presName="parentText" presStyleLbl="node1" presStyleIdx="3" presStyleCnt="5">
        <dgm:presLayoutVars>
          <dgm:chMax val="0"/>
          <dgm:bulletEnabled val="1"/>
        </dgm:presLayoutVars>
      </dgm:prSet>
      <dgm:spPr/>
      <dgm:t>
        <a:bodyPr/>
        <a:lstStyle/>
        <a:p>
          <a:endParaRPr lang="tr-TR"/>
        </a:p>
      </dgm:t>
    </dgm:pt>
    <dgm:pt modelId="{12D516FC-4AFC-4F76-AE2D-0245A1DE85D2}" type="pres">
      <dgm:prSet presAssocID="{42EA9CE3-7C93-4228-8778-25BA8B17ED1F}" presName="negativeSpace" presStyleCnt="0"/>
      <dgm:spPr/>
    </dgm:pt>
    <dgm:pt modelId="{17A1CAE4-0006-488A-8D26-C72A44BB5714}" type="pres">
      <dgm:prSet presAssocID="{42EA9CE3-7C93-4228-8778-25BA8B17ED1F}" presName="childText" presStyleLbl="conFgAcc1" presStyleIdx="3" presStyleCnt="5">
        <dgm:presLayoutVars>
          <dgm:bulletEnabled val="1"/>
        </dgm:presLayoutVars>
      </dgm:prSet>
      <dgm:spPr/>
      <dgm:t>
        <a:bodyPr/>
        <a:lstStyle/>
        <a:p>
          <a:endParaRPr lang="tr-TR"/>
        </a:p>
      </dgm:t>
    </dgm:pt>
    <dgm:pt modelId="{0F3C8B16-5F4A-46AB-AB33-1519992CCE8B}" type="pres">
      <dgm:prSet presAssocID="{9FCA24F9-FCB9-4106-A8A1-0A132985514D}" presName="spaceBetweenRectangles" presStyleCnt="0"/>
      <dgm:spPr/>
    </dgm:pt>
    <dgm:pt modelId="{75A39536-0EA4-4D7A-A7BC-A33C9820A837}" type="pres">
      <dgm:prSet presAssocID="{DEC2A9CD-7557-4227-A65E-99EADCE38AE5}" presName="parentLin" presStyleCnt="0"/>
      <dgm:spPr/>
    </dgm:pt>
    <dgm:pt modelId="{ECFAAEC5-401D-41BD-8090-F4527E8E26B3}" type="pres">
      <dgm:prSet presAssocID="{DEC2A9CD-7557-4227-A65E-99EADCE38AE5}" presName="parentLeftMargin" presStyleLbl="node1" presStyleIdx="3" presStyleCnt="5"/>
      <dgm:spPr/>
      <dgm:t>
        <a:bodyPr/>
        <a:lstStyle/>
        <a:p>
          <a:endParaRPr lang="tr-TR"/>
        </a:p>
      </dgm:t>
    </dgm:pt>
    <dgm:pt modelId="{070948EA-F3CC-45CC-B2F0-900DDF381F60}" type="pres">
      <dgm:prSet presAssocID="{DEC2A9CD-7557-4227-A65E-99EADCE38AE5}" presName="parentText" presStyleLbl="node1" presStyleIdx="4" presStyleCnt="5">
        <dgm:presLayoutVars>
          <dgm:chMax val="0"/>
          <dgm:bulletEnabled val="1"/>
        </dgm:presLayoutVars>
      </dgm:prSet>
      <dgm:spPr/>
      <dgm:t>
        <a:bodyPr/>
        <a:lstStyle/>
        <a:p>
          <a:endParaRPr lang="tr-TR"/>
        </a:p>
      </dgm:t>
    </dgm:pt>
    <dgm:pt modelId="{2608B914-13C9-4DB0-AC9C-FF36AAEAAE29}" type="pres">
      <dgm:prSet presAssocID="{DEC2A9CD-7557-4227-A65E-99EADCE38AE5}" presName="negativeSpace" presStyleCnt="0"/>
      <dgm:spPr/>
    </dgm:pt>
    <dgm:pt modelId="{06FE28A9-CAAE-4C63-9E28-833394D344BF}" type="pres">
      <dgm:prSet presAssocID="{DEC2A9CD-7557-4227-A65E-99EADCE38AE5}" presName="childText" presStyleLbl="conFgAcc1" presStyleIdx="4" presStyleCnt="5">
        <dgm:presLayoutVars>
          <dgm:bulletEnabled val="1"/>
        </dgm:presLayoutVars>
      </dgm:prSet>
      <dgm:spPr/>
    </dgm:pt>
  </dgm:ptLst>
  <dgm:cxnLst>
    <dgm:cxn modelId="{655DA7F9-A54D-4EA1-9BA1-18F5E7B9F1D7}" srcId="{9B7A4C25-FFB7-4860-8B4A-9EBA8192E728}" destId="{F8449E6C-2B0D-4E0C-8EF8-D893CB499F1E}" srcOrd="2" destOrd="0" parTransId="{69004375-3BB4-4059-89DA-50530D474B4E}" sibTransId="{42EAACD1-7A9F-456D-AA97-28C292B1FBD8}"/>
    <dgm:cxn modelId="{BF65BA0D-2867-4703-82F1-09FB01167260}" type="presOf" srcId="{1E7DAEDD-56E0-4C8A-913F-BC00573B4435}" destId="{A2FC9783-7E9A-446B-8931-1817C831387C}" srcOrd="1" destOrd="0" presId="urn:microsoft.com/office/officeart/2005/8/layout/list1"/>
    <dgm:cxn modelId="{02B4BE3D-C7B3-475B-9C02-9B19B7A25EAB}" type="presOf" srcId="{5481A8BA-2108-4984-8093-DDCDB16E24DC}" destId="{7157E1AE-1ED4-4CF3-AE45-4E3CD26F953D}" srcOrd="0" destOrd="0" presId="urn:microsoft.com/office/officeart/2005/8/layout/list1"/>
    <dgm:cxn modelId="{1EE2F53A-6A43-439A-B694-F85E8A2FDA23}" type="presOf" srcId="{42EA9CE3-7C93-4228-8778-25BA8B17ED1F}" destId="{A3083234-FE4C-4749-88F1-8E430BC52177}" srcOrd="1" destOrd="0" presId="urn:microsoft.com/office/officeart/2005/8/layout/list1"/>
    <dgm:cxn modelId="{631E32CA-7213-4756-9E9E-96D3604C4904}" srcId="{42EA9CE3-7C93-4228-8778-25BA8B17ED1F}" destId="{F788DE8C-F2A9-4EAD-999F-FE13F5CBAD9C}" srcOrd="0" destOrd="0" parTransId="{8AAA9BA9-4ED4-406C-A80A-8DD9495AD841}" sibTransId="{F5457274-A96C-482B-B2DA-845A54FC2DE8}"/>
    <dgm:cxn modelId="{B8B8175B-8D00-4CF5-BF19-7ABBED17D773}" type="presOf" srcId="{F8449E6C-2B0D-4E0C-8EF8-D893CB499F1E}" destId="{B3335F5C-C696-4D36-98A2-2069320F1014}" srcOrd="1" destOrd="0" presId="urn:microsoft.com/office/officeart/2005/8/layout/list1"/>
    <dgm:cxn modelId="{55C2C828-9757-4B60-9195-D4D1653BC5D9}" type="presOf" srcId="{9B7A4C25-FFB7-4860-8B4A-9EBA8192E728}" destId="{4706B7A8-64E4-4696-A696-E24935455239}" srcOrd="0" destOrd="0" presId="urn:microsoft.com/office/officeart/2005/8/layout/list1"/>
    <dgm:cxn modelId="{1B0BA2C6-464E-4F3B-9EEF-220F77876A72}" type="presOf" srcId="{DEC2A9CD-7557-4227-A65E-99EADCE38AE5}" destId="{ECFAAEC5-401D-41BD-8090-F4527E8E26B3}" srcOrd="0" destOrd="0" presId="urn:microsoft.com/office/officeart/2005/8/layout/list1"/>
    <dgm:cxn modelId="{A2E05248-6557-414D-AFD9-9F77389884F3}" srcId="{9B7A4C25-FFB7-4860-8B4A-9EBA8192E728}" destId="{DEC2A9CD-7557-4227-A65E-99EADCE38AE5}" srcOrd="4" destOrd="0" parTransId="{A233A025-0AFA-4632-BFE0-A2F976793618}" sibTransId="{CD508881-E1D8-4250-AD61-540642D7D6B0}"/>
    <dgm:cxn modelId="{D8DA6196-C7EE-4C82-8FDA-29A8A8D41384}" type="presOf" srcId="{42EA9CE3-7C93-4228-8778-25BA8B17ED1F}" destId="{3A14907B-1C2F-4200-99BE-DD63C0AC2036}" srcOrd="0" destOrd="0" presId="urn:microsoft.com/office/officeart/2005/8/layout/list1"/>
    <dgm:cxn modelId="{8C0F19AA-556F-4C82-8634-6C5D97B8129A}" type="presOf" srcId="{F8449E6C-2B0D-4E0C-8EF8-D893CB499F1E}" destId="{C3B7D551-3747-41BA-81CC-AF3D4B08FB08}" srcOrd="0" destOrd="0" presId="urn:microsoft.com/office/officeart/2005/8/layout/list1"/>
    <dgm:cxn modelId="{1D32F49E-AFAB-43E3-8581-D7600F5966D1}" type="presOf" srcId="{F788DE8C-F2A9-4EAD-999F-FE13F5CBAD9C}" destId="{17A1CAE4-0006-488A-8D26-C72A44BB5714}" srcOrd="0" destOrd="0" presId="urn:microsoft.com/office/officeart/2005/8/layout/list1"/>
    <dgm:cxn modelId="{36700EB0-B494-47BA-A106-CFF62811BCCD}" srcId="{9B7A4C25-FFB7-4860-8B4A-9EBA8192E728}" destId="{1E7DAEDD-56E0-4C8A-913F-BC00573B4435}" srcOrd="1" destOrd="0" parTransId="{ECFFC2F8-E299-42BA-98BF-AF68C3319C48}" sibTransId="{36D5F927-BED9-41D0-A906-66265C7F4D94}"/>
    <dgm:cxn modelId="{1EC92CE1-EC49-4730-A9B5-14C04DBCD088}" type="presOf" srcId="{5481A8BA-2108-4984-8093-DDCDB16E24DC}" destId="{BDA3EB5F-114C-4513-B312-2E55822D1150}" srcOrd="1" destOrd="0" presId="urn:microsoft.com/office/officeart/2005/8/layout/list1"/>
    <dgm:cxn modelId="{972F6C05-C8B1-49A5-A1FF-9866D0478F73}" type="presOf" srcId="{1E7DAEDD-56E0-4C8A-913F-BC00573B4435}" destId="{64CED9A5-8D1F-45A8-979C-A527AD5B5927}" srcOrd="0" destOrd="0" presId="urn:microsoft.com/office/officeart/2005/8/layout/list1"/>
    <dgm:cxn modelId="{F0D4EF4E-AA54-4BC9-8AC2-094429CFCC9F}" srcId="{9B7A4C25-FFB7-4860-8B4A-9EBA8192E728}" destId="{42EA9CE3-7C93-4228-8778-25BA8B17ED1F}" srcOrd="3" destOrd="0" parTransId="{24AD6250-6EF8-4D4A-B490-5072689200A1}" sibTransId="{9FCA24F9-FCB9-4106-A8A1-0A132985514D}"/>
    <dgm:cxn modelId="{86E04BB7-F4FA-4D82-9A13-B30374DF811B}" type="presOf" srcId="{DEC2A9CD-7557-4227-A65E-99EADCE38AE5}" destId="{070948EA-F3CC-45CC-B2F0-900DDF381F60}" srcOrd="1" destOrd="0" presId="urn:microsoft.com/office/officeart/2005/8/layout/list1"/>
    <dgm:cxn modelId="{B1A67E03-0447-4B89-9617-087C1DB63ECD}" srcId="{9B7A4C25-FFB7-4860-8B4A-9EBA8192E728}" destId="{5481A8BA-2108-4984-8093-DDCDB16E24DC}" srcOrd="0" destOrd="0" parTransId="{45893743-7D7F-4822-87BF-628891DCDFAE}" sibTransId="{6DFC6CC1-4C8A-47B1-AEF0-E97F1D000787}"/>
    <dgm:cxn modelId="{6D2A77A6-2003-423A-9586-8F10FCD70A68}" type="presParOf" srcId="{4706B7A8-64E4-4696-A696-E24935455239}" destId="{A7F94FC3-9771-49C2-B90E-442D8979D392}" srcOrd="0" destOrd="0" presId="urn:microsoft.com/office/officeart/2005/8/layout/list1"/>
    <dgm:cxn modelId="{38CAF202-4FB8-4088-88E2-E101D79B6CBD}" type="presParOf" srcId="{A7F94FC3-9771-49C2-B90E-442D8979D392}" destId="{7157E1AE-1ED4-4CF3-AE45-4E3CD26F953D}" srcOrd="0" destOrd="0" presId="urn:microsoft.com/office/officeart/2005/8/layout/list1"/>
    <dgm:cxn modelId="{58A6EA9F-622F-4AD8-B2E6-7244208BFD97}" type="presParOf" srcId="{A7F94FC3-9771-49C2-B90E-442D8979D392}" destId="{BDA3EB5F-114C-4513-B312-2E55822D1150}" srcOrd="1" destOrd="0" presId="urn:microsoft.com/office/officeart/2005/8/layout/list1"/>
    <dgm:cxn modelId="{FE8BFCA5-E8D8-48D8-99A7-443DC301323C}" type="presParOf" srcId="{4706B7A8-64E4-4696-A696-E24935455239}" destId="{D0884222-9E64-47B2-9102-CBEC30894147}" srcOrd="1" destOrd="0" presId="urn:microsoft.com/office/officeart/2005/8/layout/list1"/>
    <dgm:cxn modelId="{CB84B548-431D-44B6-B4BA-1F60A24F3F52}" type="presParOf" srcId="{4706B7A8-64E4-4696-A696-E24935455239}" destId="{7923F196-6AF4-4E5E-9E83-CD42236F4278}" srcOrd="2" destOrd="0" presId="urn:microsoft.com/office/officeart/2005/8/layout/list1"/>
    <dgm:cxn modelId="{5FE2CB7E-9CC1-42CA-8D53-77A2302D23FF}" type="presParOf" srcId="{4706B7A8-64E4-4696-A696-E24935455239}" destId="{31A912AB-7D46-41EB-8E7D-D2CA54702BBD}" srcOrd="3" destOrd="0" presId="urn:microsoft.com/office/officeart/2005/8/layout/list1"/>
    <dgm:cxn modelId="{1B76BDEC-85E9-49FC-9300-4F9F895E2660}" type="presParOf" srcId="{4706B7A8-64E4-4696-A696-E24935455239}" destId="{FD3DD7E4-0991-4A15-ABFA-CC8ABC9469E7}" srcOrd="4" destOrd="0" presId="urn:microsoft.com/office/officeart/2005/8/layout/list1"/>
    <dgm:cxn modelId="{1C8717DA-2CBF-435E-A089-653E3095AA15}" type="presParOf" srcId="{FD3DD7E4-0991-4A15-ABFA-CC8ABC9469E7}" destId="{64CED9A5-8D1F-45A8-979C-A527AD5B5927}" srcOrd="0" destOrd="0" presId="urn:microsoft.com/office/officeart/2005/8/layout/list1"/>
    <dgm:cxn modelId="{6B0DDF2B-4D30-42C3-A093-9D697FDC140D}" type="presParOf" srcId="{FD3DD7E4-0991-4A15-ABFA-CC8ABC9469E7}" destId="{A2FC9783-7E9A-446B-8931-1817C831387C}" srcOrd="1" destOrd="0" presId="urn:microsoft.com/office/officeart/2005/8/layout/list1"/>
    <dgm:cxn modelId="{C76F33B9-3A93-4128-ABD8-74E2E1ECC365}" type="presParOf" srcId="{4706B7A8-64E4-4696-A696-E24935455239}" destId="{562E28C3-4536-45FE-A82C-514585B1D8D1}" srcOrd="5" destOrd="0" presId="urn:microsoft.com/office/officeart/2005/8/layout/list1"/>
    <dgm:cxn modelId="{5F18A4AD-E486-4186-9CDA-A60BD5BA7890}" type="presParOf" srcId="{4706B7A8-64E4-4696-A696-E24935455239}" destId="{1DB33A37-54ED-485D-A2C9-1D1D25C80FA2}" srcOrd="6" destOrd="0" presId="urn:microsoft.com/office/officeart/2005/8/layout/list1"/>
    <dgm:cxn modelId="{1260E820-2047-44EE-B8E3-90821F139A43}" type="presParOf" srcId="{4706B7A8-64E4-4696-A696-E24935455239}" destId="{333FA530-1660-41C6-BD22-C248655FAE95}" srcOrd="7" destOrd="0" presId="urn:microsoft.com/office/officeart/2005/8/layout/list1"/>
    <dgm:cxn modelId="{8FEB36BE-926F-4A57-A099-5EF2558326C4}" type="presParOf" srcId="{4706B7A8-64E4-4696-A696-E24935455239}" destId="{599E8C76-6040-45E6-8A9E-E46DC52B071F}" srcOrd="8" destOrd="0" presId="urn:microsoft.com/office/officeart/2005/8/layout/list1"/>
    <dgm:cxn modelId="{97D8635D-3BA5-4E34-956C-8E7F13A4B74C}" type="presParOf" srcId="{599E8C76-6040-45E6-8A9E-E46DC52B071F}" destId="{C3B7D551-3747-41BA-81CC-AF3D4B08FB08}" srcOrd="0" destOrd="0" presId="urn:microsoft.com/office/officeart/2005/8/layout/list1"/>
    <dgm:cxn modelId="{F4BA3885-9892-4145-A5ED-37BA988EC5C3}" type="presParOf" srcId="{599E8C76-6040-45E6-8A9E-E46DC52B071F}" destId="{B3335F5C-C696-4D36-98A2-2069320F1014}" srcOrd="1" destOrd="0" presId="urn:microsoft.com/office/officeart/2005/8/layout/list1"/>
    <dgm:cxn modelId="{2E9844EF-0298-428A-9761-FF4A2007472B}" type="presParOf" srcId="{4706B7A8-64E4-4696-A696-E24935455239}" destId="{D3F4F42A-9856-400C-A15A-B9D51105C4A5}" srcOrd="9" destOrd="0" presId="urn:microsoft.com/office/officeart/2005/8/layout/list1"/>
    <dgm:cxn modelId="{35307AAA-484F-4BE2-A9A9-EFF2757BA163}" type="presParOf" srcId="{4706B7A8-64E4-4696-A696-E24935455239}" destId="{76090973-1D9C-42B3-8805-69DEC4187797}" srcOrd="10" destOrd="0" presId="urn:microsoft.com/office/officeart/2005/8/layout/list1"/>
    <dgm:cxn modelId="{F1D1DCE4-F657-4E8A-8303-25F3A5FC0017}" type="presParOf" srcId="{4706B7A8-64E4-4696-A696-E24935455239}" destId="{1364BA68-4027-4A26-8C23-ADAC73183559}" srcOrd="11" destOrd="0" presId="urn:microsoft.com/office/officeart/2005/8/layout/list1"/>
    <dgm:cxn modelId="{FC2E2E57-FC05-4C64-87D8-56D540229186}" type="presParOf" srcId="{4706B7A8-64E4-4696-A696-E24935455239}" destId="{FBBC9192-E5CD-4F8D-BF47-528E63CB5060}" srcOrd="12" destOrd="0" presId="urn:microsoft.com/office/officeart/2005/8/layout/list1"/>
    <dgm:cxn modelId="{73ADFFE9-9269-4B1D-BD8A-D55D85E1974A}" type="presParOf" srcId="{FBBC9192-E5CD-4F8D-BF47-528E63CB5060}" destId="{3A14907B-1C2F-4200-99BE-DD63C0AC2036}" srcOrd="0" destOrd="0" presId="urn:microsoft.com/office/officeart/2005/8/layout/list1"/>
    <dgm:cxn modelId="{C4887739-E0FD-4758-B082-2D87BD3A6D4A}" type="presParOf" srcId="{FBBC9192-E5CD-4F8D-BF47-528E63CB5060}" destId="{A3083234-FE4C-4749-88F1-8E430BC52177}" srcOrd="1" destOrd="0" presId="urn:microsoft.com/office/officeart/2005/8/layout/list1"/>
    <dgm:cxn modelId="{B31DD1AF-EAF3-45C0-A508-7F739434ABAF}" type="presParOf" srcId="{4706B7A8-64E4-4696-A696-E24935455239}" destId="{12D516FC-4AFC-4F76-AE2D-0245A1DE85D2}" srcOrd="13" destOrd="0" presId="urn:microsoft.com/office/officeart/2005/8/layout/list1"/>
    <dgm:cxn modelId="{1B3E9B6E-9ABB-49F1-AF19-431F071576A6}" type="presParOf" srcId="{4706B7A8-64E4-4696-A696-E24935455239}" destId="{17A1CAE4-0006-488A-8D26-C72A44BB5714}" srcOrd="14" destOrd="0" presId="urn:microsoft.com/office/officeart/2005/8/layout/list1"/>
    <dgm:cxn modelId="{C8769DBD-3A77-4F72-A87D-8045C3294D10}" type="presParOf" srcId="{4706B7A8-64E4-4696-A696-E24935455239}" destId="{0F3C8B16-5F4A-46AB-AB33-1519992CCE8B}" srcOrd="15" destOrd="0" presId="urn:microsoft.com/office/officeart/2005/8/layout/list1"/>
    <dgm:cxn modelId="{F8065DAF-1320-4D02-8B2B-AFEA37E98A54}" type="presParOf" srcId="{4706B7A8-64E4-4696-A696-E24935455239}" destId="{75A39536-0EA4-4D7A-A7BC-A33C9820A837}" srcOrd="16" destOrd="0" presId="urn:microsoft.com/office/officeart/2005/8/layout/list1"/>
    <dgm:cxn modelId="{835D6BD6-638F-4C5A-93D6-B07B51FF1A18}" type="presParOf" srcId="{75A39536-0EA4-4D7A-A7BC-A33C9820A837}" destId="{ECFAAEC5-401D-41BD-8090-F4527E8E26B3}" srcOrd="0" destOrd="0" presId="urn:microsoft.com/office/officeart/2005/8/layout/list1"/>
    <dgm:cxn modelId="{AE2EE54C-CBE5-4C5A-BB84-2344776C901F}" type="presParOf" srcId="{75A39536-0EA4-4D7A-A7BC-A33C9820A837}" destId="{070948EA-F3CC-45CC-B2F0-900DDF381F60}" srcOrd="1" destOrd="0" presId="urn:microsoft.com/office/officeart/2005/8/layout/list1"/>
    <dgm:cxn modelId="{800E5FDF-CC7B-4F9C-9B65-71FEF9DCB4DF}" type="presParOf" srcId="{4706B7A8-64E4-4696-A696-E24935455239}" destId="{2608B914-13C9-4DB0-AC9C-FF36AAEAAE29}" srcOrd="17" destOrd="0" presId="urn:microsoft.com/office/officeart/2005/8/layout/list1"/>
    <dgm:cxn modelId="{413CA962-2701-4E23-B7BE-424FCBC00465}" type="presParOf" srcId="{4706B7A8-64E4-4696-A696-E24935455239}" destId="{06FE28A9-CAAE-4C63-9E28-833394D344BF}"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5B3D196-EE54-4081-81A3-A4F7D91ADCE1}"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tr-TR"/>
        </a:p>
      </dgm:t>
    </dgm:pt>
    <dgm:pt modelId="{DACFFF16-D640-403B-ACEC-74C73D7E746E}">
      <dgm:prSet phldrT="[Metin]"/>
      <dgm:spPr/>
      <dgm:t>
        <a:bodyPr/>
        <a:lstStyle/>
        <a:p>
          <a:r>
            <a:rPr lang="tr-TR" dirty="0"/>
            <a:t>GENİŞ ANLAMDA</a:t>
          </a:r>
        </a:p>
      </dgm:t>
    </dgm:pt>
    <dgm:pt modelId="{0EAF27C9-64AB-4B6E-A494-B05E939E89DE}" type="parTrans" cxnId="{CC16678B-C882-4E7E-A622-E55B522501AE}">
      <dgm:prSet/>
      <dgm:spPr/>
      <dgm:t>
        <a:bodyPr/>
        <a:lstStyle/>
        <a:p>
          <a:endParaRPr lang="tr-TR"/>
        </a:p>
      </dgm:t>
    </dgm:pt>
    <dgm:pt modelId="{050B7B5D-1FCE-4868-8E93-0C12F64A3F22}" type="sibTrans" cxnId="{CC16678B-C882-4E7E-A622-E55B522501AE}">
      <dgm:prSet/>
      <dgm:spPr/>
      <dgm:t>
        <a:bodyPr/>
        <a:lstStyle/>
        <a:p>
          <a:endParaRPr lang="tr-TR"/>
        </a:p>
      </dgm:t>
    </dgm:pt>
    <dgm:pt modelId="{5B83C93C-A871-4B64-8318-2A70FF5949D6}">
      <dgm:prSet phldrT="[Metin]" custT="1"/>
      <dgm:spPr/>
      <dgm:t>
        <a:bodyPr/>
        <a:lstStyle/>
        <a:p>
          <a:pPr>
            <a:buFont typeface="Wingdings" pitchFamily="2" charset="2"/>
            <a:buChar char="v"/>
          </a:pPr>
          <a:r>
            <a:rPr lang="tr-TR" sz="1800" dirty="0">
              <a:latin typeface="Times New Roman" panose="02020603050405020304" pitchFamily="18" charset="0"/>
              <a:cs typeface="Times New Roman" panose="02020603050405020304" pitchFamily="18" charset="0"/>
            </a:rPr>
            <a:t>4458 Sayılı  Gümrük Kanunu</a:t>
          </a:r>
        </a:p>
      </dgm:t>
    </dgm:pt>
    <dgm:pt modelId="{8FCDBC56-D428-4F93-A4A8-882D8E06C9D1}" type="parTrans" cxnId="{E5097586-8F29-4A9E-B874-91D2512D52AB}">
      <dgm:prSet/>
      <dgm:spPr/>
      <dgm:t>
        <a:bodyPr/>
        <a:lstStyle/>
        <a:p>
          <a:endParaRPr lang="tr-TR"/>
        </a:p>
      </dgm:t>
    </dgm:pt>
    <dgm:pt modelId="{B1440625-917B-432E-842A-184664E5D31E}" type="sibTrans" cxnId="{E5097586-8F29-4A9E-B874-91D2512D52AB}">
      <dgm:prSet/>
      <dgm:spPr/>
      <dgm:t>
        <a:bodyPr/>
        <a:lstStyle/>
        <a:p>
          <a:endParaRPr lang="tr-TR"/>
        </a:p>
      </dgm:t>
    </dgm:pt>
    <dgm:pt modelId="{AF9D0991-0DA9-47BD-87AC-D0033B3D287F}">
      <dgm:prSet phldrT="[Metin]"/>
      <dgm:spPr/>
      <dgm:t>
        <a:bodyPr/>
        <a:lstStyle/>
        <a:p>
          <a:r>
            <a:rPr lang="tr-TR" dirty="0"/>
            <a:t>DAR ANLAMDA</a:t>
          </a:r>
        </a:p>
      </dgm:t>
    </dgm:pt>
    <dgm:pt modelId="{E3AF0E78-60D6-43A3-B083-F7DE44DBC671}" type="parTrans" cxnId="{B2835EA8-FA69-4F38-8094-672EC579E9C3}">
      <dgm:prSet/>
      <dgm:spPr/>
      <dgm:t>
        <a:bodyPr/>
        <a:lstStyle/>
        <a:p>
          <a:endParaRPr lang="tr-TR"/>
        </a:p>
      </dgm:t>
    </dgm:pt>
    <dgm:pt modelId="{F682CC54-085A-4437-A7AA-3349C589A371}" type="sibTrans" cxnId="{B2835EA8-FA69-4F38-8094-672EC579E9C3}">
      <dgm:prSet/>
      <dgm:spPr/>
      <dgm:t>
        <a:bodyPr/>
        <a:lstStyle/>
        <a:p>
          <a:endParaRPr lang="tr-TR"/>
        </a:p>
      </dgm:t>
    </dgm:pt>
    <dgm:pt modelId="{81163456-EA35-41DA-8CDF-099468D64B42}">
      <dgm:prSet phldrT="[Metin]" custT="1"/>
      <dgm:spPr/>
      <dgm:t>
        <a:bodyPr/>
        <a:lstStyle/>
        <a:p>
          <a:pPr algn="just">
            <a:buFont typeface="Wingdings" pitchFamily="2" charset="2"/>
            <a:buChar char="v"/>
          </a:pPr>
          <a:r>
            <a:rPr lang="tr-TR" sz="2100" dirty="0"/>
            <a:t> </a:t>
          </a:r>
          <a:r>
            <a:rPr lang="tr-TR" altLang="tr-TR" sz="2000" b="0" dirty="0">
              <a:latin typeface="Times New Roman" panose="02020603050405020304" pitchFamily="18" charset="0"/>
              <a:cs typeface="Times New Roman" panose="02020603050405020304" pitchFamily="18" charset="0"/>
            </a:rPr>
            <a:t>2007/11864 Sayılı Hariçte İşleme Rejimi Kararı (R.G.:5/4/2007-26484)</a:t>
          </a:r>
          <a:endParaRPr lang="tr-TR" sz="2000" b="0" dirty="0"/>
        </a:p>
      </dgm:t>
    </dgm:pt>
    <dgm:pt modelId="{E8684985-DB91-4D7A-9913-3117B29254AF}" type="parTrans" cxnId="{3D60A2A4-3707-49BF-8CD7-82B40CA2F3B3}">
      <dgm:prSet/>
      <dgm:spPr/>
      <dgm:t>
        <a:bodyPr/>
        <a:lstStyle/>
        <a:p>
          <a:endParaRPr lang="tr-TR"/>
        </a:p>
      </dgm:t>
    </dgm:pt>
    <dgm:pt modelId="{A21D83DA-93FB-4478-A809-E0D0C8E663BE}" type="sibTrans" cxnId="{3D60A2A4-3707-49BF-8CD7-82B40CA2F3B3}">
      <dgm:prSet/>
      <dgm:spPr/>
      <dgm:t>
        <a:bodyPr/>
        <a:lstStyle/>
        <a:p>
          <a:endParaRPr lang="tr-TR"/>
        </a:p>
      </dgm:t>
    </dgm:pt>
    <dgm:pt modelId="{4E8F673D-FD16-49B3-BF81-9A9C6FF6ADE1}">
      <dgm:prSet/>
      <dgm:spPr/>
      <dgm:t>
        <a:bodyPr/>
        <a:lstStyle/>
        <a:p>
          <a:pPr algn="l"/>
          <a:endParaRPr lang="tr-TR" sz="2100" dirty="0"/>
        </a:p>
      </dgm:t>
    </dgm:pt>
    <dgm:pt modelId="{426E09F5-5414-4BA5-843C-A70611FE3D05}" type="parTrans" cxnId="{6F03AF5E-0246-4995-A3B3-B79CC0ED607E}">
      <dgm:prSet/>
      <dgm:spPr/>
      <dgm:t>
        <a:bodyPr/>
        <a:lstStyle/>
        <a:p>
          <a:endParaRPr lang="tr-TR"/>
        </a:p>
      </dgm:t>
    </dgm:pt>
    <dgm:pt modelId="{531C7CDA-32A7-4B31-8FDB-5845568212F1}" type="sibTrans" cxnId="{6F03AF5E-0246-4995-A3B3-B79CC0ED607E}">
      <dgm:prSet/>
      <dgm:spPr/>
      <dgm:t>
        <a:bodyPr/>
        <a:lstStyle/>
        <a:p>
          <a:endParaRPr lang="tr-TR"/>
        </a:p>
      </dgm:t>
    </dgm:pt>
    <dgm:pt modelId="{6DFB897A-18E9-4684-A634-AF14DDE13578}">
      <dgm:prSet custT="1"/>
      <dgm:spPr/>
      <dgm:t>
        <a:bodyPr/>
        <a:lstStyle/>
        <a:p>
          <a:pPr>
            <a:buFont typeface="Wingdings" pitchFamily="2" charset="2"/>
            <a:buChar char="v"/>
          </a:pPr>
          <a:r>
            <a:rPr lang="tr-TR" sz="1800" dirty="0">
              <a:latin typeface="Times New Roman" panose="02020603050405020304" pitchFamily="18" charset="0"/>
              <a:cs typeface="Times New Roman" panose="02020603050405020304" pitchFamily="18" charset="0"/>
            </a:rPr>
            <a:t>2976 Sayılı Dış Ticaretin Düzenlenmesi Hakkında Kanun</a:t>
          </a:r>
        </a:p>
      </dgm:t>
    </dgm:pt>
    <dgm:pt modelId="{7FBBF311-A6EF-4DC4-8CD1-B36333B25330}" type="sibTrans" cxnId="{2E2B5851-0D84-4241-A5E3-A9105107D03E}">
      <dgm:prSet/>
      <dgm:spPr/>
      <dgm:t>
        <a:bodyPr/>
        <a:lstStyle/>
        <a:p>
          <a:endParaRPr lang="tr-TR"/>
        </a:p>
      </dgm:t>
    </dgm:pt>
    <dgm:pt modelId="{7104265D-2442-4688-A62E-CC47095DA99D}" type="parTrans" cxnId="{2E2B5851-0D84-4241-A5E3-A9105107D03E}">
      <dgm:prSet/>
      <dgm:spPr/>
      <dgm:t>
        <a:bodyPr/>
        <a:lstStyle/>
        <a:p>
          <a:endParaRPr lang="tr-TR"/>
        </a:p>
      </dgm:t>
    </dgm:pt>
    <dgm:pt modelId="{32F4121F-5007-4155-9521-4296CDA8B541}">
      <dgm:prSet custT="1"/>
      <dgm:spPr/>
      <dgm:t>
        <a:bodyPr/>
        <a:lstStyle/>
        <a:p>
          <a:pPr>
            <a:buFont typeface="Wingdings" pitchFamily="2" charset="2"/>
            <a:buChar char="v"/>
          </a:pPr>
          <a:r>
            <a:rPr lang="tr-TR" sz="1800" dirty="0">
              <a:latin typeface="Times New Roman" panose="02020603050405020304" pitchFamily="18" charset="0"/>
              <a:cs typeface="Times New Roman" panose="02020603050405020304" pitchFamily="18" charset="0"/>
            </a:rPr>
            <a:t>1 sayılı Cumhurbaşkanlığı Teşkilatı Hakkında Cumhurbaşkanlığı Kararnamesi</a:t>
          </a:r>
        </a:p>
      </dgm:t>
    </dgm:pt>
    <dgm:pt modelId="{47E94AC7-E7DC-44EF-9772-0B5020292B5A}" type="sibTrans" cxnId="{90CEF200-D73A-4ABB-B5CA-4ED540D20DEA}">
      <dgm:prSet/>
      <dgm:spPr/>
      <dgm:t>
        <a:bodyPr/>
        <a:lstStyle/>
        <a:p>
          <a:endParaRPr lang="tr-TR"/>
        </a:p>
      </dgm:t>
    </dgm:pt>
    <dgm:pt modelId="{FD286F6A-0D0A-4EF5-887C-02F96C408378}" type="parTrans" cxnId="{90CEF200-D73A-4ABB-B5CA-4ED540D20DEA}">
      <dgm:prSet/>
      <dgm:spPr/>
      <dgm:t>
        <a:bodyPr/>
        <a:lstStyle/>
        <a:p>
          <a:endParaRPr lang="tr-TR"/>
        </a:p>
      </dgm:t>
    </dgm:pt>
    <dgm:pt modelId="{CB8142CF-4DD3-4755-B927-C78752E7BA98}">
      <dgm:prSet custT="1"/>
      <dgm:spPr/>
      <dgm:t>
        <a:bodyPr/>
        <a:lstStyle/>
        <a:p>
          <a:pPr>
            <a:buFont typeface="Wingdings" pitchFamily="2" charset="2"/>
            <a:buChar char="v"/>
          </a:pPr>
          <a:r>
            <a:rPr lang="tr-TR" sz="1800" dirty="0">
              <a:latin typeface="Times New Roman" panose="02020603050405020304" pitchFamily="18" charset="0"/>
              <a:cs typeface="Times New Roman" panose="02020603050405020304" pitchFamily="18" charset="0"/>
            </a:rPr>
            <a:t>474 Sayılı Gümrük Giriş Tarife Cetveli Hakkında Kanun</a:t>
          </a:r>
        </a:p>
      </dgm:t>
    </dgm:pt>
    <dgm:pt modelId="{32D3041A-20FC-41F7-8BB5-3AB60B839E99}" type="sibTrans" cxnId="{9B930BAA-2556-42AC-8985-D106BBE7B6FF}">
      <dgm:prSet/>
      <dgm:spPr/>
      <dgm:t>
        <a:bodyPr/>
        <a:lstStyle/>
        <a:p>
          <a:endParaRPr lang="tr-TR"/>
        </a:p>
      </dgm:t>
    </dgm:pt>
    <dgm:pt modelId="{A0682177-05FA-40BB-A141-A9DB3B48A4DC}" type="parTrans" cxnId="{9B930BAA-2556-42AC-8985-D106BBE7B6FF}">
      <dgm:prSet/>
      <dgm:spPr/>
      <dgm:t>
        <a:bodyPr/>
        <a:lstStyle/>
        <a:p>
          <a:endParaRPr lang="tr-TR"/>
        </a:p>
      </dgm:t>
    </dgm:pt>
    <dgm:pt modelId="{3AC02C8B-D554-423F-A2A2-25CED1938EEA}">
      <dgm:prSet custT="1"/>
      <dgm:spPr/>
      <dgm:t>
        <a:bodyPr/>
        <a:lstStyle/>
        <a:p>
          <a:pPr>
            <a:buFont typeface="Wingdings" pitchFamily="2" charset="2"/>
            <a:buChar char="v"/>
          </a:pPr>
          <a:r>
            <a:rPr lang="tr-TR" sz="1800" dirty="0">
              <a:latin typeface="Times New Roman" panose="02020603050405020304" pitchFamily="18" charset="0"/>
              <a:cs typeface="Times New Roman" panose="02020603050405020304" pitchFamily="18" charset="0"/>
            </a:rPr>
            <a:t>1567 Sayılı Türk Parası Kıymetini Koruma Hakkında Kanun</a:t>
          </a:r>
        </a:p>
      </dgm:t>
    </dgm:pt>
    <dgm:pt modelId="{261C21EE-725D-4C48-A53B-8AADFD198C9A}" type="sibTrans" cxnId="{763C8BA3-3D02-44CB-B6CD-611DF633CC98}">
      <dgm:prSet/>
      <dgm:spPr/>
      <dgm:t>
        <a:bodyPr/>
        <a:lstStyle/>
        <a:p>
          <a:endParaRPr lang="tr-TR"/>
        </a:p>
      </dgm:t>
    </dgm:pt>
    <dgm:pt modelId="{9BD45D32-C620-47A0-AA80-EDBD11BA3406}" type="parTrans" cxnId="{763C8BA3-3D02-44CB-B6CD-611DF633CC98}">
      <dgm:prSet/>
      <dgm:spPr/>
      <dgm:t>
        <a:bodyPr/>
        <a:lstStyle/>
        <a:p>
          <a:endParaRPr lang="tr-TR"/>
        </a:p>
      </dgm:t>
    </dgm:pt>
    <dgm:pt modelId="{5D73072E-1320-6349-9D32-9BE3234335CA}">
      <dgm:prSet custT="1"/>
      <dgm:spPr/>
      <dgm:t>
        <a:bodyPr/>
        <a:lstStyle/>
        <a:p>
          <a:pPr algn="just">
            <a:buFont typeface="Wingdings" pitchFamily="2" charset="2"/>
            <a:buChar char="v"/>
          </a:pPr>
          <a:endParaRPr lang="tr-TR" altLang="tr-TR" sz="2000" b="0" dirty="0">
            <a:latin typeface="Times New Roman" panose="02020603050405020304" pitchFamily="18" charset="0"/>
            <a:cs typeface="Times New Roman" panose="02020603050405020304" pitchFamily="18" charset="0"/>
          </a:endParaRPr>
        </a:p>
      </dgm:t>
    </dgm:pt>
    <dgm:pt modelId="{4F5491E7-C0BF-6E41-9E06-D7C8E8FEBF87}" type="parTrans" cxnId="{3728A937-5434-E643-8374-717EE6CD2FB5}">
      <dgm:prSet/>
      <dgm:spPr/>
      <dgm:t>
        <a:bodyPr/>
        <a:lstStyle/>
        <a:p>
          <a:endParaRPr lang="tr-TR"/>
        </a:p>
      </dgm:t>
    </dgm:pt>
    <dgm:pt modelId="{0BCECF2D-5BA0-E748-AE2E-62F3B507EA97}" type="sibTrans" cxnId="{3728A937-5434-E643-8374-717EE6CD2FB5}">
      <dgm:prSet/>
      <dgm:spPr/>
      <dgm:t>
        <a:bodyPr/>
        <a:lstStyle/>
        <a:p>
          <a:endParaRPr lang="tr-TR"/>
        </a:p>
      </dgm:t>
    </dgm:pt>
    <dgm:pt modelId="{A1BA2402-D781-4D42-9E27-E3244F7303E4}">
      <dgm:prSet custT="1"/>
      <dgm:spPr/>
      <dgm:t>
        <a:bodyPr/>
        <a:lstStyle/>
        <a:p>
          <a:pPr algn="just">
            <a:buFont typeface="Wingdings" pitchFamily="2" charset="2"/>
            <a:buChar char="v"/>
          </a:pPr>
          <a:r>
            <a:rPr lang="tr-TR" altLang="tr-TR" sz="2000" b="0" dirty="0">
              <a:latin typeface="Times New Roman" panose="02020603050405020304" pitchFamily="18" charset="0"/>
              <a:cs typeface="Times New Roman" panose="02020603050405020304" pitchFamily="18" charset="0"/>
            </a:rPr>
            <a:t>İhracat 2007/5 Sayılı Hariçte İşleme Rejimi Tebliği (R.G.:11/5/2007-26519) </a:t>
          </a:r>
        </a:p>
      </dgm:t>
    </dgm:pt>
    <dgm:pt modelId="{A8BF5E74-AF51-BA45-A7FD-CF469D77F72E}" type="parTrans" cxnId="{F2A28D06-A04F-D542-B5F6-FB077CA89625}">
      <dgm:prSet/>
      <dgm:spPr/>
      <dgm:t>
        <a:bodyPr/>
        <a:lstStyle/>
        <a:p>
          <a:endParaRPr lang="tr-TR"/>
        </a:p>
      </dgm:t>
    </dgm:pt>
    <dgm:pt modelId="{163331D5-C81F-AB41-B127-4500E4A05806}" type="sibTrans" cxnId="{F2A28D06-A04F-D542-B5F6-FB077CA89625}">
      <dgm:prSet/>
      <dgm:spPr/>
      <dgm:t>
        <a:bodyPr/>
        <a:lstStyle/>
        <a:p>
          <a:endParaRPr lang="tr-TR"/>
        </a:p>
      </dgm:t>
    </dgm:pt>
    <dgm:pt modelId="{A45BB340-DC7F-4F11-9DA4-2AF06BE4F61A}" type="pres">
      <dgm:prSet presAssocID="{15B3D196-EE54-4081-81A3-A4F7D91ADCE1}" presName="linearFlow" presStyleCnt="0">
        <dgm:presLayoutVars>
          <dgm:dir/>
          <dgm:animLvl val="lvl"/>
          <dgm:resizeHandles/>
        </dgm:presLayoutVars>
      </dgm:prSet>
      <dgm:spPr/>
      <dgm:t>
        <a:bodyPr/>
        <a:lstStyle/>
        <a:p>
          <a:endParaRPr lang="tr-TR"/>
        </a:p>
      </dgm:t>
    </dgm:pt>
    <dgm:pt modelId="{3E4F70D5-30D4-4411-93A5-390566638F86}" type="pres">
      <dgm:prSet presAssocID="{DACFFF16-D640-403B-ACEC-74C73D7E746E}" presName="compositeNode" presStyleCnt="0">
        <dgm:presLayoutVars>
          <dgm:bulletEnabled val="1"/>
        </dgm:presLayoutVars>
      </dgm:prSet>
      <dgm:spPr/>
    </dgm:pt>
    <dgm:pt modelId="{B835B474-3071-4585-B9FE-2A3A9D8A54D8}" type="pres">
      <dgm:prSet presAssocID="{DACFFF16-D640-403B-ACEC-74C73D7E746E}" presName="image" presStyleLbl="fgImgPlace1" presStyleIdx="0" presStyleCnt="2"/>
      <dgm:spPr>
        <a:blipFill rotWithShape="1">
          <a:blip xmlns:r="http://schemas.openxmlformats.org/officeDocument/2006/relationships" r:embed="rId1"/>
          <a:stretch>
            <a:fillRect/>
          </a:stretch>
        </a:blipFill>
      </dgm:spPr>
    </dgm:pt>
    <dgm:pt modelId="{1756FF3F-2F1F-4448-8272-7C4F895CF3FD}" type="pres">
      <dgm:prSet presAssocID="{DACFFF16-D640-403B-ACEC-74C73D7E746E}" presName="childNode" presStyleLbl="node1" presStyleIdx="0" presStyleCnt="2" custLinFactNeighborX="-256" custLinFactNeighborY="1252">
        <dgm:presLayoutVars>
          <dgm:bulletEnabled val="1"/>
        </dgm:presLayoutVars>
      </dgm:prSet>
      <dgm:spPr/>
      <dgm:t>
        <a:bodyPr/>
        <a:lstStyle/>
        <a:p>
          <a:endParaRPr lang="tr-TR"/>
        </a:p>
      </dgm:t>
    </dgm:pt>
    <dgm:pt modelId="{4F904E66-3AB8-496C-B4BD-BB5195474904}" type="pres">
      <dgm:prSet presAssocID="{DACFFF16-D640-403B-ACEC-74C73D7E746E}" presName="parentNode" presStyleLbl="revTx" presStyleIdx="0" presStyleCnt="2">
        <dgm:presLayoutVars>
          <dgm:chMax val="0"/>
          <dgm:bulletEnabled val="1"/>
        </dgm:presLayoutVars>
      </dgm:prSet>
      <dgm:spPr/>
      <dgm:t>
        <a:bodyPr/>
        <a:lstStyle/>
        <a:p>
          <a:endParaRPr lang="tr-TR"/>
        </a:p>
      </dgm:t>
    </dgm:pt>
    <dgm:pt modelId="{14A3B704-39DA-4192-9E99-A13F4719D950}" type="pres">
      <dgm:prSet presAssocID="{050B7B5D-1FCE-4868-8E93-0C12F64A3F22}" presName="sibTrans" presStyleCnt="0"/>
      <dgm:spPr/>
    </dgm:pt>
    <dgm:pt modelId="{C94B4741-2CA9-40A8-A7F1-BF4270630F89}" type="pres">
      <dgm:prSet presAssocID="{AF9D0991-0DA9-47BD-87AC-D0033B3D287F}" presName="compositeNode" presStyleCnt="0">
        <dgm:presLayoutVars>
          <dgm:bulletEnabled val="1"/>
        </dgm:presLayoutVars>
      </dgm:prSet>
      <dgm:spPr/>
    </dgm:pt>
    <dgm:pt modelId="{828FC663-7F08-4712-902F-604EB8032AE9}" type="pres">
      <dgm:prSet presAssocID="{AF9D0991-0DA9-47BD-87AC-D0033B3D287F}" presName="image" presStyleLbl="fgImgPlace1" presStyleIdx="1" presStyleCnt="2"/>
      <dgm:spPr>
        <a:blipFill rotWithShape="1">
          <a:blip xmlns:r="http://schemas.openxmlformats.org/officeDocument/2006/relationships" r:embed="rId2"/>
          <a:stretch>
            <a:fillRect/>
          </a:stretch>
        </a:blipFill>
      </dgm:spPr>
    </dgm:pt>
    <dgm:pt modelId="{C96EE331-50D5-4979-9E35-4950D7AD81B0}" type="pres">
      <dgm:prSet presAssocID="{AF9D0991-0DA9-47BD-87AC-D0033B3D287F}" presName="childNode" presStyleLbl="node1" presStyleIdx="1" presStyleCnt="2">
        <dgm:presLayoutVars>
          <dgm:bulletEnabled val="1"/>
        </dgm:presLayoutVars>
      </dgm:prSet>
      <dgm:spPr/>
      <dgm:t>
        <a:bodyPr/>
        <a:lstStyle/>
        <a:p>
          <a:endParaRPr lang="tr-TR"/>
        </a:p>
      </dgm:t>
    </dgm:pt>
    <dgm:pt modelId="{7DD23382-9BBD-47D4-A17B-EB69EC60CBAB}" type="pres">
      <dgm:prSet presAssocID="{AF9D0991-0DA9-47BD-87AC-D0033B3D287F}" presName="parentNode" presStyleLbl="revTx" presStyleIdx="1" presStyleCnt="2">
        <dgm:presLayoutVars>
          <dgm:chMax val="0"/>
          <dgm:bulletEnabled val="1"/>
        </dgm:presLayoutVars>
      </dgm:prSet>
      <dgm:spPr/>
      <dgm:t>
        <a:bodyPr/>
        <a:lstStyle/>
        <a:p>
          <a:endParaRPr lang="tr-TR"/>
        </a:p>
      </dgm:t>
    </dgm:pt>
  </dgm:ptLst>
  <dgm:cxnLst>
    <dgm:cxn modelId="{609EFA50-65E9-9E4B-AE48-A4A5A0681D5D}" type="presOf" srcId="{A1BA2402-D781-4D42-9E27-E3244F7303E4}" destId="{C96EE331-50D5-4979-9E35-4950D7AD81B0}" srcOrd="0" destOrd="2" presId="urn:microsoft.com/office/officeart/2005/8/layout/hList2"/>
    <dgm:cxn modelId="{90CEF200-D73A-4ABB-B5CA-4ED540D20DEA}" srcId="{DACFFF16-D640-403B-ACEC-74C73D7E746E}" destId="{32F4121F-5007-4155-9521-4296CDA8B541}" srcOrd="4" destOrd="0" parTransId="{FD286F6A-0D0A-4EF5-887C-02F96C408378}" sibTransId="{47E94AC7-E7DC-44EF-9772-0B5020292B5A}"/>
    <dgm:cxn modelId="{23E171D5-58F9-7C47-8464-139C6060791E}" type="presOf" srcId="{5D73072E-1320-6349-9D32-9BE3234335CA}" destId="{C96EE331-50D5-4979-9E35-4950D7AD81B0}" srcOrd="0" destOrd="1" presId="urn:microsoft.com/office/officeart/2005/8/layout/hList2"/>
    <dgm:cxn modelId="{2E2B5851-0D84-4241-A5E3-A9105107D03E}" srcId="{DACFFF16-D640-403B-ACEC-74C73D7E746E}" destId="{6DFB897A-18E9-4684-A634-AF14DDE13578}" srcOrd="3" destOrd="0" parTransId="{7104265D-2442-4688-A62E-CC47095DA99D}" sibTransId="{7FBBF311-A6EF-4DC4-8CD1-B36333B25330}"/>
    <dgm:cxn modelId="{9B930BAA-2556-42AC-8985-D106BBE7B6FF}" srcId="{DACFFF16-D640-403B-ACEC-74C73D7E746E}" destId="{CB8142CF-4DD3-4755-B927-C78752E7BA98}" srcOrd="2" destOrd="0" parTransId="{A0682177-05FA-40BB-A141-A9DB3B48A4DC}" sibTransId="{32D3041A-20FC-41F7-8BB5-3AB60B839E99}"/>
    <dgm:cxn modelId="{D3789F23-9554-4951-8455-3A492541B808}" type="presOf" srcId="{6DFB897A-18E9-4684-A634-AF14DDE13578}" destId="{1756FF3F-2F1F-4448-8272-7C4F895CF3FD}" srcOrd="0" destOrd="3" presId="urn:microsoft.com/office/officeart/2005/8/layout/hList2"/>
    <dgm:cxn modelId="{B5651A26-935D-4396-905C-8109E80EF5E6}" type="presOf" srcId="{AF9D0991-0DA9-47BD-87AC-D0033B3D287F}" destId="{7DD23382-9BBD-47D4-A17B-EB69EC60CBAB}" srcOrd="0" destOrd="0" presId="urn:microsoft.com/office/officeart/2005/8/layout/hList2"/>
    <dgm:cxn modelId="{D11C7A11-BF06-4470-91A2-FCA622A99D58}" type="presOf" srcId="{15B3D196-EE54-4081-81A3-A4F7D91ADCE1}" destId="{A45BB340-DC7F-4F11-9DA4-2AF06BE4F61A}" srcOrd="0" destOrd="0" presId="urn:microsoft.com/office/officeart/2005/8/layout/hList2"/>
    <dgm:cxn modelId="{D616FAA6-0232-4651-8A9F-C5609F46DF20}" type="presOf" srcId="{CB8142CF-4DD3-4755-B927-C78752E7BA98}" destId="{1756FF3F-2F1F-4448-8272-7C4F895CF3FD}" srcOrd="0" destOrd="2" presId="urn:microsoft.com/office/officeart/2005/8/layout/hList2"/>
    <dgm:cxn modelId="{CC16678B-C882-4E7E-A622-E55B522501AE}" srcId="{15B3D196-EE54-4081-81A3-A4F7D91ADCE1}" destId="{DACFFF16-D640-403B-ACEC-74C73D7E746E}" srcOrd="0" destOrd="0" parTransId="{0EAF27C9-64AB-4B6E-A494-B05E939E89DE}" sibTransId="{050B7B5D-1FCE-4868-8E93-0C12F64A3F22}"/>
    <dgm:cxn modelId="{E9493A23-DE08-4A27-B78E-1797C60C722F}" type="presOf" srcId="{3AC02C8B-D554-423F-A2A2-25CED1938EEA}" destId="{1756FF3F-2F1F-4448-8272-7C4F895CF3FD}" srcOrd="0" destOrd="1" presId="urn:microsoft.com/office/officeart/2005/8/layout/hList2"/>
    <dgm:cxn modelId="{B2835EA8-FA69-4F38-8094-672EC579E9C3}" srcId="{15B3D196-EE54-4081-81A3-A4F7D91ADCE1}" destId="{AF9D0991-0DA9-47BD-87AC-D0033B3D287F}" srcOrd="1" destOrd="0" parTransId="{E3AF0E78-60D6-43A3-B083-F7DE44DBC671}" sibTransId="{F682CC54-085A-4437-A7AA-3349C589A371}"/>
    <dgm:cxn modelId="{3134F003-47C0-41C7-9284-56E16B070D00}" type="presOf" srcId="{5B83C93C-A871-4B64-8318-2A70FF5949D6}" destId="{1756FF3F-2F1F-4448-8272-7C4F895CF3FD}" srcOrd="0" destOrd="0" presId="urn:microsoft.com/office/officeart/2005/8/layout/hList2"/>
    <dgm:cxn modelId="{F2A28D06-A04F-D542-B5F6-FB077CA89625}" srcId="{AF9D0991-0DA9-47BD-87AC-D0033B3D287F}" destId="{A1BA2402-D781-4D42-9E27-E3244F7303E4}" srcOrd="2" destOrd="0" parTransId="{A8BF5E74-AF51-BA45-A7FD-CF469D77F72E}" sibTransId="{163331D5-C81F-AB41-B127-4500E4A05806}"/>
    <dgm:cxn modelId="{88B8E0B7-A587-488C-B822-B40E86D25C61}" type="presOf" srcId="{DACFFF16-D640-403B-ACEC-74C73D7E746E}" destId="{4F904E66-3AB8-496C-B4BD-BB5195474904}" srcOrd="0" destOrd="0" presId="urn:microsoft.com/office/officeart/2005/8/layout/hList2"/>
    <dgm:cxn modelId="{6F03AF5E-0246-4995-A3B3-B79CC0ED607E}" srcId="{AF9D0991-0DA9-47BD-87AC-D0033B3D287F}" destId="{4E8F673D-FD16-49B3-BF81-9A9C6FF6ADE1}" srcOrd="3" destOrd="0" parTransId="{426E09F5-5414-4BA5-843C-A70611FE3D05}" sibTransId="{531C7CDA-32A7-4B31-8FDB-5845568212F1}"/>
    <dgm:cxn modelId="{FE4CC358-581F-46A2-9E79-60CC5121EBA4}" type="presOf" srcId="{81163456-EA35-41DA-8CDF-099468D64B42}" destId="{C96EE331-50D5-4979-9E35-4950D7AD81B0}" srcOrd="0" destOrd="0" presId="urn:microsoft.com/office/officeart/2005/8/layout/hList2"/>
    <dgm:cxn modelId="{C90F37BB-DBD1-4D13-B357-B2DF33DB3979}" type="presOf" srcId="{4E8F673D-FD16-49B3-BF81-9A9C6FF6ADE1}" destId="{C96EE331-50D5-4979-9E35-4950D7AD81B0}" srcOrd="0" destOrd="3" presId="urn:microsoft.com/office/officeart/2005/8/layout/hList2"/>
    <dgm:cxn modelId="{3D60A2A4-3707-49BF-8CD7-82B40CA2F3B3}" srcId="{AF9D0991-0DA9-47BD-87AC-D0033B3D287F}" destId="{81163456-EA35-41DA-8CDF-099468D64B42}" srcOrd="0" destOrd="0" parTransId="{E8684985-DB91-4D7A-9913-3117B29254AF}" sibTransId="{A21D83DA-93FB-4478-A809-E0D0C8E663BE}"/>
    <dgm:cxn modelId="{E5097586-8F29-4A9E-B874-91D2512D52AB}" srcId="{DACFFF16-D640-403B-ACEC-74C73D7E746E}" destId="{5B83C93C-A871-4B64-8318-2A70FF5949D6}" srcOrd="0" destOrd="0" parTransId="{8FCDBC56-D428-4F93-A4A8-882D8E06C9D1}" sibTransId="{B1440625-917B-432E-842A-184664E5D31E}"/>
    <dgm:cxn modelId="{3728A937-5434-E643-8374-717EE6CD2FB5}" srcId="{AF9D0991-0DA9-47BD-87AC-D0033B3D287F}" destId="{5D73072E-1320-6349-9D32-9BE3234335CA}" srcOrd="1" destOrd="0" parTransId="{4F5491E7-C0BF-6E41-9E06-D7C8E8FEBF87}" sibTransId="{0BCECF2D-5BA0-E748-AE2E-62F3B507EA97}"/>
    <dgm:cxn modelId="{763C8BA3-3D02-44CB-B6CD-611DF633CC98}" srcId="{DACFFF16-D640-403B-ACEC-74C73D7E746E}" destId="{3AC02C8B-D554-423F-A2A2-25CED1938EEA}" srcOrd="1" destOrd="0" parTransId="{9BD45D32-C620-47A0-AA80-EDBD11BA3406}" sibTransId="{261C21EE-725D-4C48-A53B-8AADFD198C9A}"/>
    <dgm:cxn modelId="{4CA08715-E316-4968-9EEE-667EDE19B79B}" type="presOf" srcId="{32F4121F-5007-4155-9521-4296CDA8B541}" destId="{1756FF3F-2F1F-4448-8272-7C4F895CF3FD}" srcOrd="0" destOrd="4" presId="urn:microsoft.com/office/officeart/2005/8/layout/hList2"/>
    <dgm:cxn modelId="{C6D604D4-F78B-428D-9AA2-788E151BC510}" type="presParOf" srcId="{A45BB340-DC7F-4F11-9DA4-2AF06BE4F61A}" destId="{3E4F70D5-30D4-4411-93A5-390566638F86}" srcOrd="0" destOrd="0" presId="urn:microsoft.com/office/officeart/2005/8/layout/hList2"/>
    <dgm:cxn modelId="{658E17BF-6553-4E3C-B28E-527F53550F0D}" type="presParOf" srcId="{3E4F70D5-30D4-4411-93A5-390566638F86}" destId="{B835B474-3071-4585-B9FE-2A3A9D8A54D8}" srcOrd="0" destOrd="0" presId="urn:microsoft.com/office/officeart/2005/8/layout/hList2"/>
    <dgm:cxn modelId="{C2C9930F-880B-4A8C-809C-0F56581BD4D5}" type="presParOf" srcId="{3E4F70D5-30D4-4411-93A5-390566638F86}" destId="{1756FF3F-2F1F-4448-8272-7C4F895CF3FD}" srcOrd="1" destOrd="0" presId="urn:microsoft.com/office/officeart/2005/8/layout/hList2"/>
    <dgm:cxn modelId="{98A37156-485E-48F6-8456-1F706251970E}" type="presParOf" srcId="{3E4F70D5-30D4-4411-93A5-390566638F86}" destId="{4F904E66-3AB8-496C-B4BD-BB5195474904}" srcOrd="2" destOrd="0" presId="urn:microsoft.com/office/officeart/2005/8/layout/hList2"/>
    <dgm:cxn modelId="{13AA7D82-DD2F-4CA1-96D5-61C9ECBC057F}" type="presParOf" srcId="{A45BB340-DC7F-4F11-9DA4-2AF06BE4F61A}" destId="{14A3B704-39DA-4192-9E99-A13F4719D950}" srcOrd="1" destOrd="0" presId="urn:microsoft.com/office/officeart/2005/8/layout/hList2"/>
    <dgm:cxn modelId="{ADBE558A-9630-43DA-8161-5F59DB1D3D05}" type="presParOf" srcId="{A45BB340-DC7F-4F11-9DA4-2AF06BE4F61A}" destId="{C94B4741-2CA9-40A8-A7F1-BF4270630F89}" srcOrd="2" destOrd="0" presId="urn:microsoft.com/office/officeart/2005/8/layout/hList2"/>
    <dgm:cxn modelId="{F4B1F1B1-19DA-444E-8AE0-E76A444AEE7B}" type="presParOf" srcId="{C94B4741-2CA9-40A8-A7F1-BF4270630F89}" destId="{828FC663-7F08-4712-902F-604EB8032AE9}" srcOrd="0" destOrd="0" presId="urn:microsoft.com/office/officeart/2005/8/layout/hList2"/>
    <dgm:cxn modelId="{9BF36573-4D86-4831-85BC-60C3828D504A}" type="presParOf" srcId="{C94B4741-2CA9-40A8-A7F1-BF4270630F89}" destId="{C96EE331-50D5-4979-9E35-4950D7AD81B0}" srcOrd="1" destOrd="0" presId="urn:microsoft.com/office/officeart/2005/8/layout/hList2"/>
    <dgm:cxn modelId="{B6CC97F3-236D-4423-89EB-BDDE9D6EA5B8}" type="presParOf" srcId="{C94B4741-2CA9-40A8-A7F1-BF4270630F89}" destId="{7DD23382-9BBD-47D4-A17B-EB69EC60CBAB}"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B3D196-EE54-4081-81A3-A4F7D91ADCE1}"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tr-TR"/>
        </a:p>
      </dgm:t>
    </dgm:pt>
    <dgm:pt modelId="{DACFFF16-D640-403B-ACEC-74C73D7E746E}">
      <dgm:prSet phldrT="[Metin]"/>
      <dgm:spPr/>
      <dgm:t>
        <a:bodyPr/>
        <a:lstStyle/>
        <a:p>
          <a:r>
            <a:rPr lang="tr-TR" dirty="0"/>
            <a:t>GENİŞ ANLAMDA</a:t>
          </a:r>
        </a:p>
      </dgm:t>
    </dgm:pt>
    <dgm:pt modelId="{0EAF27C9-64AB-4B6E-A494-B05E939E89DE}" type="parTrans" cxnId="{CC16678B-C882-4E7E-A622-E55B522501AE}">
      <dgm:prSet/>
      <dgm:spPr/>
      <dgm:t>
        <a:bodyPr/>
        <a:lstStyle/>
        <a:p>
          <a:endParaRPr lang="tr-TR"/>
        </a:p>
      </dgm:t>
    </dgm:pt>
    <dgm:pt modelId="{050B7B5D-1FCE-4868-8E93-0C12F64A3F22}" type="sibTrans" cxnId="{CC16678B-C882-4E7E-A622-E55B522501AE}">
      <dgm:prSet/>
      <dgm:spPr/>
      <dgm:t>
        <a:bodyPr/>
        <a:lstStyle/>
        <a:p>
          <a:endParaRPr lang="tr-TR"/>
        </a:p>
      </dgm:t>
    </dgm:pt>
    <dgm:pt modelId="{5B83C93C-A871-4B64-8318-2A70FF5949D6}">
      <dgm:prSet phldrT="[Metin]"/>
      <dgm:spPr/>
      <dgm:t>
        <a:bodyPr/>
        <a:lstStyle/>
        <a:p>
          <a:r>
            <a:rPr lang="tr-TR" dirty="0"/>
            <a:t>Gümrük Mevzuatı</a:t>
          </a:r>
        </a:p>
      </dgm:t>
    </dgm:pt>
    <dgm:pt modelId="{8FCDBC56-D428-4F93-A4A8-882D8E06C9D1}" type="parTrans" cxnId="{E5097586-8F29-4A9E-B874-91D2512D52AB}">
      <dgm:prSet/>
      <dgm:spPr/>
      <dgm:t>
        <a:bodyPr/>
        <a:lstStyle/>
        <a:p>
          <a:endParaRPr lang="tr-TR"/>
        </a:p>
      </dgm:t>
    </dgm:pt>
    <dgm:pt modelId="{B1440625-917B-432E-842A-184664E5D31E}" type="sibTrans" cxnId="{E5097586-8F29-4A9E-B874-91D2512D52AB}">
      <dgm:prSet/>
      <dgm:spPr/>
      <dgm:t>
        <a:bodyPr/>
        <a:lstStyle/>
        <a:p>
          <a:endParaRPr lang="tr-TR"/>
        </a:p>
      </dgm:t>
    </dgm:pt>
    <dgm:pt modelId="{AF9D0991-0DA9-47BD-87AC-D0033B3D287F}">
      <dgm:prSet phldrT="[Metin]"/>
      <dgm:spPr/>
      <dgm:t>
        <a:bodyPr/>
        <a:lstStyle/>
        <a:p>
          <a:r>
            <a:rPr lang="tr-TR" dirty="0"/>
            <a:t>DAR ANLAMDA</a:t>
          </a:r>
        </a:p>
      </dgm:t>
    </dgm:pt>
    <dgm:pt modelId="{E3AF0E78-60D6-43A3-B083-F7DE44DBC671}" type="parTrans" cxnId="{B2835EA8-FA69-4F38-8094-672EC579E9C3}">
      <dgm:prSet/>
      <dgm:spPr/>
      <dgm:t>
        <a:bodyPr/>
        <a:lstStyle/>
        <a:p>
          <a:endParaRPr lang="tr-TR"/>
        </a:p>
      </dgm:t>
    </dgm:pt>
    <dgm:pt modelId="{F682CC54-085A-4437-A7AA-3349C589A371}" type="sibTrans" cxnId="{B2835EA8-FA69-4F38-8094-672EC579E9C3}">
      <dgm:prSet/>
      <dgm:spPr/>
      <dgm:t>
        <a:bodyPr/>
        <a:lstStyle/>
        <a:p>
          <a:endParaRPr lang="tr-TR"/>
        </a:p>
      </dgm:t>
    </dgm:pt>
    <dgm:pt modelId="{9D266DA3-B470-4651-9056-7194C1563B5C}">
      <dgm:prSet/>
      <dgm:spPr/>
      <dgm:t>
        <a:bodyPr/>
        <a:lstStyle/>
        <a:p>
          <a:r>
            <a:rPr lang="tr-TR" dirty="0"/>
            <a:t>Kambiyo Mevzuatı</a:t>
          </a:r>
        </a:p>
      </dgm:t>
    </dgm:pt>
    <dgm:pt modelId="{CA3AE00E-1CCE-4FAE-8E5C-00AD42FFDD4E}" type="parTrans" cxnId="{E0D61E72-8B07-46A5-9BA1-525F88916B00}">
      <dgm:prSet/>
      <dgm:spPr/>
      <dgm:t>
        <a:bodyPr/>
        <a:lstStyle/>
        <a:p>
          <a:endParaRPr lang="tr-TR"/>
        </a:p>
      </dgm:t>
    </dgm:pt>
    <dgm:pt modelId="{A17C0889-2A65-4F8B-8088-66C96A91A97A}" type="sibTrans" cxnId="{E0D61E72-8B07-46A5-9BA1-525F88916B00}">
      <dgm:prSet/>
      <dgm:spPr/>
      <dgm:t>
        <a:bodyPr/>
        <a:lstStyle/>
        <a:p>
          <a:endParaRPr lang="tr-TR"/>
        </a:p>
      </dgm:t>
    </dgm:pt>
    <dgm:pt modelId="{3041E855-43EA-4299-9FD1-1F520BCEF509}">
      <dgm:prSet/>
      <dgm:spPr/>
      <dgm:t>
        <a:bodyPr/>
        <a:lstStyle/>
        <a:p>
          <a:r>
            <a:rPr lang="tr-TR" dirty="0"/>
            <a:t>TİM ve İhracatçı Birlikleri Mevzuatı</a:t>
          </a:r>
        </a:p>
      </dgm:t>
    </dgm:pt>
    <dgm:pt modelId="{DF45FC5C-07EC-4D27-AD25-FDA63B69CCE4}" type="parTrans" cxnId="{755A16B2-BB9D-41AD-8785-4BEE10E6567F}">
      <dgm:prSet/>
      <dgm:spPr/>
      <dgm:t>
        <a:bodyPr/>
        <a:lstStyle/>
        <a:p>
          <a:endParaRPr lang="tr-TR"/>
        </a:p>
      </dgm:t>
    </dgm:pt>
    <dgm:pt modelId="{C562E116-DACB-47ED-BF42-7B0DE81158BD}" type="sibTrans" cxnId="{755A16B2-BB9D-41AD-8785-4BEE10E6567F}">
      <dgm:prSet/>
      <dgm:spPr/>
      <dgm:t>
        <a:bodyPr/>
        <a:lstStyle/>
        <a:p>
          <a:endParaRPr lang="tr-TR"/>
        </a:p>
      </dgm:t>
    </dgm:pt>
    <dgm:pt modelId="{069A6C92-F43F-4FBA-8E32-09B5865A1196}">
      <dgm:prSet/>
      <dgm:spPr/>
      <dgm:t>
        <a:bodyPr/>
        <a:lstStyle/>
        <a:p>
          <a:r>
            <a:rPr lang="tr-TR" dirty="0"/>
            <a:t>Teknik Düzenlemeler Rejim Kararı</a:t>
          </a:r>
        </a:p>
      </dgm:t>
    </dgm:pt>
    <dgm:pt modelId="{CB9FEFA9-9022-4CDE-9F9C-38237296AC14}" type="parTrans" cxnId="{5EDE32F7-D8F6-4D8D-B5B4-0A9983CB1F68}">
      <dgm:prSet/>
      <dgm:spPr/>
      <dgm:t>
        <a:bodyPr/>
        <a:lstStyle/>
        <a:p>
          <a:endParaRPr lang="tr-TR"/>
        </a:p>
      </dgm:t>
    </dgm:pt>
    <dgm:pt modelId="{D5ECB5F4-3695-4C24-8C73-71AC24B9BA5F}" type="sibTrans" cxnId="{5EDE32F7-D8F6-4D8D-B5B4-0A9983CB1F68}">
      <dgm:prSet/>
      <dgm:spPr/>
      <dgm:t>
        <a:bodyPr/>
        <a:lstStyle/>
        <a:p>
          <a:endParaRPr lang="tr-TR"/>
        </a:p>
      </dgm:t>
    </dgm:pt>
    <dgm:pt modelId="{2D88DB59-03C3-4468-BDD9-AE353B410763}">
      <dgm:prSet/>
      <dgm:spPr/>
      <dgm:t>
        <a:bodyPr/>
        <a:lstStyle/>
        <a:p>
          <a:r>
            <a:rPr lang="tr-TR" dirty="0"/>
            <a:t>Uluslararası Anlaşmalar</a:t>
          </a:r>
        </a:p>
      </dgm:t>
    </dgm:pt>
    <dgm:pt modelId="{0C6D9554-1D6D-413B-A9BD-03024E93C653}" type="parTrans" cxnId="{CC607A4B-53A5-4ECF-B51C-01ACCAA1E39E}">
      <dgm:prSet/>
      <dgm:spPr/>
      <dgm:t>
        <a:bodyPr/>
        <a:lstStyle/>
        <a:p>
          <a:endParaRPr lang="tr-TR"/>
        </a:p>
      </dgm:t>
    </dgm:pt>
    <dgm:pt modelId="{BBCF4366-7B4C-4C5D-9361-8B53DE5A22D4}" type="sibTrans" cxnId="{CC607A4B-53A5-4ECF-B51C-01ACCAA1E39E}">
      <dgm:prSet/>
      <dgm:spPr/>
      <dgm:t>
        <a:bodyPr/>
        <a:lstStyle/>
        <a:p>
          <a:endParaRPr lang="tr-TR"/>
        </a:p>
      </dgm:t>
    </dgm:pt>
    <dgm:pt modelId="{43677D19-87C8-4D34-8439-B4EABC5C8F11}">
      <dgm:prSet/>
      <dgm:spPr/>
      <dgm:t>
        <a:bodyPr/>
        <a:lstStyle/>
        <a:p>
          <a:r>
            <a:rPr lang="tr-TR" dirty="0"/>
            <a:t>Diğer Bakanlıklar Mevzuatı</a:t>
          </a:r>
        </a:p>
      </dgm:t>
    </dgm:pt>
    <dgm:pt modelId="{DDDDD51D-1F2E-45DD-9219-8C1C65CAE133}" type="parTrans" cxnId="{024F26DD-A3E1-49D7-A4DB-3E7364733E65}">
      <dgm:prSet/>
      <dgm:spPr/>
      <dgm:t>
        <a:bodyPr/>
        <a:lstStyle/>
        <a:p>
          <a:endParaRPr lang="tr-TR"/>
        </a:p>
      </dgm:t>
    </dgm:pt>
    <dgm:pt modelId="{0E03836E-8500-48C3-AF49-974F9851AF02}" type="sibTrans" cxnId="{024F26DD-A3E1-49D7-A4DB-3E7364733E65}">
      <dgm:prSet/>
      <dgm:spPr/>
      <dgm:t>
        <a:bodyPr/>
        <a:lstStyle/>
        <a:p>
          <a:endParaRPr lang="tr-TR"/>
        </a:p>
      </dgm:t>
    </dgm:pt>
    <dgm:pt modelId="{4A073F0E-79D8-4BAC-A697-C12921D0B83D}">
      <dgm:prSet/>
      <dgm:spPr/>
      <dgm:t>
        <a:bodyPr/>
        <a:lstStyle/>
        <a:p>
          <a:r>
            <a:rPr lang="tr-TR" dirty="0"/>
            <a:t>Merkez Bankası Genelgeleri</a:t>
          </a:r>
        </a:p>
      </dgm:t>
    </dgm:pt>
    <dgm:pt modelId="{0E414576-1F0E-43D5-AA90-9B3DB7C647BC}" type="parTrans" cxnId="{2A71F419-B200-45ED-88EE-82B27F604E31}">
      <dgm:prSet/>
      <dgm:spPr/>
      <dgm:t>
        <a:bodyPr/>
        <a:lstStyle/>
        <a:p>
          <a:endParaRPr lang="tr-TR"/>
        </a:p>
      </dgm:t>
    </dgm:pt>
    <dgm:pt modelId="{4C367EC5-8EB1-4ED4-B5F5-9D32ADD3D853}" type="sibTrans" cxnId="{2A71F419-B200-45ED-88EE-82B27F604E31}">
      <dgm:prSet/>
      <dgm:spPr/>
      <dgm:t>
        <a:bodyPr/>
        <a:lstStyle/>
        <a:p>
          <a:endParaRPr lang="tr-TR"/>
        </a:p>
      </dgm:t>
    </dgm:pt>
    <dgm:pt modelId="{070E25F8-7FB4-454F-A5C7-C14037FEDFC7}">
      <dgm:prSet/>
      <dgm:spPr/>
      <dgm:t>
        <a:bodyPr/>
        <a:lstStyle/>
        <a:p>
          <a:r>
            <a:rPr lang="tr-TR" dirty="0"/>
            <a:t>İhracat Rejimi Kararı</a:t>
          </a:r>
        </a:p>
      </dgm:t>
    </dgm:pt>
    <dgm:pt modelId="{23C7859A-17C2-4874-A62F-352092109823}" type="parTrans" cxnId="{1E859CAF-5B3E-4B72-A8CF-31343FBC82AE}">
      <dgm:prSet/>
      <dgm:spPr/>
      <dgm:t>
        <a:bodyPr/>
        <a:lstStyle/>
        <a:p>
          <a:endParaRPr lang="tr-TR"/>
        </a:p>
      </dgm:t>
    </dgm:pt>
    <dgm:pt modelId="{0A29ADFC-DD24-496B-8070-1356A8F35FFB}" type="sibTrans" cxnId="{1E859CAF-5B3E-4B72-A8CF-31343FBC82AE}">
      <dgm:prSet/>
      <dgm:spPr/>
      <dgm:t>
        <a:bodyPr/>
        <a:lstStyle/>
        <a:p>
          <a:endParaRPr lang="tr-TR"/>
        </a:p>
      </dgm:t>
    </dgm:pt>
    <dgm:pt modelId="{35B9FA46-1F0C-4885-8EBD-03117783CA7F}">
      <dgm:prSet/>
      <dgm:spPr/>
      <dgm:t>
        <a:bodyPr/>
        <a:lstStyle/>
        <a:p>
          <a:r>
            <a:rPr lang="tr-TR" dirty="0"/>
            <a:t>Dahilde İşleme Rejimi Kararı</a:t>
          </a:r>
        </a:p>
      </dgm:t>
    </dgm:pt>
    <dgm:pt modelId="{9125B4AE-BA36-4C3E-AB77-A0AEE2A8BC0F}" type="parTrans" cxnId="{9AFFC2E0-591E-4A6F-B573-FAAFD9503AB6}">
      <dgm:prSet/>
      <dgm:spPr/>
      <dgm:t>
        <a:bodyPr/>
        <a:lstStyle/>
        <a:p>
          <a:endParaRPr lang="tr-TR"/>
        </a:p>
      </dgm:t>
    </dgm:pt>
    <dgm:pt modelId="{A5BF5401-68FF-4E14-BE5A-E46A7414FA14}" type="sibTrans" cxnId="{9AFFC2E0-591E-4A6F-B573-FAAFD9503AB6}">
      <dgm:prSet/>
      <dgm:spPr/>
      <dgm:t>
        <a:bodyPr/>
        <a:lstStyle/>
        <a:p>
          <a:endParaRPr lang="tr-TR"/>
        </a:p>
      </dgm:t>
    </dgm:pt>
    <dgm:pt modelId="{05C06DE2-23D2-454D-B140-E20C6D53B8AE}">
      <dgm:prSet/>
      <dgm:spPr/>
      <dgm:t>
        <a:bodyPr/>
        <a:lstStyle/>
        <a:p>
          <a:r>
            <a:rPr lang="tr-TR" dirty="0"/>
            <a:t>Hariçte İşleme Rejimi Kararı</a:t>
          </a:r>
        </a:p>
      </dgm:t>
    </dgm:pt>
    <dgm:pt modelId="{56313B68-68C6-46D2-829E-3F5462A20FDD}" type="parTrans" cxnId="{E26EACDC-4654-4B38-B557-17AD9184A6B9}">
      <dgm:prSet/>
      <dgm:spPr/>
      <dgm:t>
        <a:bodyPr/>
        <a:lstStyle/>
        <a:p>
          <a:endParaRPr lang="tr-TR"/>
        </a:p>
      </dgm:t>
    </dgm:pt>
    <dgm:pt modelId="{027CA295-F6B2-4F24-A952-A556F2B22DA1}" type="sibTrans" cxnId="{E26EACDC-4654-4B38-B557-17AD9184A6B9}">
      <dgm:prSet/>
      <dgm:spPr/>
      <dgm:t>
        <a:bodyPr/>
        <a:lstStyle/>
        <a:p>
          <a:endParaRPr lang="tr-TR"/>
        </a:p>
      </dgm:t>
    </dgm:pt>
    <dgm:pt modelId="{D6AD9D0D-4F45-462B-B836-1AD28B4B4C5E}">
      <dgm:prSet/>
      <dgm:spPr/>
      <dgm:t>
        <a:bodyPr/>
        <a:lstStyle/>
        <a:p>
          <a:r>
            <a:rPr lang="tr-TR" dirty="0"/>
            <a:t>İhracat Yönetmeliği</a:t>
          </a:r>
        </a:p>
      </dgm:t>
    </dgm:pt>
    <dgm:pt modelId="{D871FEE2-8105-4C55-B643-26FE723099BE}" type="parTrans" cxnId="{47962B7C-5B50-41A9-B407-25BCE2E7AFF2}">
      <dgm:prSet/>
      <dgm:spPr/>
      <dgm:t>
        <a:bodyPr/>
        <a:lstStyle/>
        <a:p>
          <a:endParaRPr lang="tr-TR"/>
        </a:p>
      </dgm:t>
    </dgm:pt>
    <dgm:pt modelId="{7EE9E1F2-01FB-4842-9146-19E7E9CC877E}" type="sibTrans" cxnId="{47962B7C-5B50-41A9-B407-25BCE2E7AFF2}">
      <dgm:prSet/>
      <dgm:spPr/>
      <dgm:t>
        <a:bodyPr/>
        <a:lstStyle/>
        <a:p>
          <a:endParaRPr lang="tr-TR"/>
        </a:p>
      </dgm:t>
    </dgm:pt>
    <dgm:pt modelId="{1677FDD6-71AE-433F-A9F7-B8E7D7A7F651}">
      <dgm:prSet/>
      <dgm:spPr/>
      <dgm:t>
        <a:bodyPr/>
        <a:lstStyle/>
        <a:p>
          <a:r>
            <a:rPr lang="tr-TR" dirty="0"/>
            <a:t>İhracat Tebliğleri</a:t>
          </a:r>
        </a:p>
      </dgm:t>
    </dgm:pt>
    <dgm:pt modelId="{6DB6AFFD-3AD5-459F-8BE3-EB1528AFBEF4}" type="parTrans" cxnId="{C508ACB0-A430-477B-8204-8CD43C3EF140}">
      <dgm:prSet/>
      <dgm:spPr/>
      <dgm:t>
        <a:bodyPr/>
        <a:lstStyle/>
        <a:p>
          <a:endParaRPr lang="tr-TR"/>
        </a:p>
      </dgm:t>
    </dgm:pt>
    <dgm:pt modelId="{3639FB7C-D6B8-45DA-887E-25F2D5950E48}" type="sibTrans" cxnId="{C508ACB0-A430-477B-8204-8CD43C3EF140}">
      <dgm:prSet/>
      <dgm:spPr/>
      <dgm:t>
        <a:bodyPr/>
        <a:lstStyle/>
        <a:p>
          <a:endParaRPr lang="tr-TR"/>
        </a:p>
      </dgm:t>
    </dgm:pt>
    <dgm:pt modelId="{81163456-EA35-41DA-8CDF-099468D64B42}">
      <dgm:prSet phldrT="[Metin]"/>
      <dgm:spPr/>
      <dgm:t>
        <a:bodyPr/>
        <a:lstStyle/>
        <a:p>
          <a:r>
            <a:rPr lang="tr-TR" dirty="0"/>
            <a:t> 1  ve 27 Sayılı Cumhurbaşkanlığı Kararnameleri</a:t>
          </a:r>
        </a:p>
      </dgm:t>
    </dgm:pt>
    <dgm:pt modelId="{E8684985-DB91-4D7A-9913-3117B29254AF}" type="parTrans" cxnId="{3D60A2A4-3707-49BF-8CD7-82B40CA2F3B3}">
      <dgm:prSet/>
      <dgm:spPr/>
    </dgm:pt>
    <dgm:pt modelId="{A21D83DA-93FB-4478-A809-E0D0C8E663BE}" type="sibTrans" cxnId="{3D60A2A4-3707-49BF-8CD7-82B40CA2F3B3}">
      <dgm:prSet/>
      <dgm:spPr/>
    </dgm:pt>
    <dgm:pt modelId="{C3CB3D9D-5E07-4CBC-97AD-87DF346E8FF8}">
      <dgm:prSet/>
      <dgm:spPr/>
      <dgm:t>
        <a:bodyPr/>
        <a:lstStyle/>
        <a:p>
          <a:r>
            <a:rPr lang="tr-TR" dirty="0"/>
            <a:t> İhracat, İhracat Sayılı Satış ve Teslimler ile Döviz Kazandırıcı Hizmet ve Faaliyetlerde Vergi, Resim ve Harç İstisnası Hakkında Karar </a:t>
          </a:r>
        </a:p>
      </dgm:t>
    </dgm:pt>
    <dgm:pt modelId="{9E1AAD4D-76C5-49E5-8720-002EADC25BE2}" type="parTrans" cxnId="{7B8066AC-E9DF-4C5F-ABB2-18328995D18D}">
      <dgm:prSet/>
      <dgm:spPr/>
    </dgm:pt>
    <dgm:pt modelId="{0DD5E5FD-0063-4C59-BFC6-60E76302F75B}" type="sibTrans" cxnId="{7B8066AC-E9DF-4C5F-ABB2-18328995D18D}">
      <dgm:prSet/>
      <dgm:spPr/>
    </dgm:pt>
    <dgm:pt modelId="{A45BB340-DC7F-4F11-9DA4-2AF06BE4F61A}" type="pres">
      <dgm:prSet presAssocID="{15B3D196-EE54-4081-81A3-A4F7D91ADCE1}" presName="linearFlow" presStyleCnt="0">
        <dgm:presLayoutVars>
          <dgm:dir/>
          <dgm:animLvl val="lvl"/>
          <dgm:resizeHandles/>
        </dgm:presLayoutVars>
      </dgm:prSet>
      <dgm:spPr/>
      <dgm:t>
        <a:bodyPr/>
        <a:lstStyle/>
        <a:p>
          <a:endParaRPr lang="tr-TR"/>
        </a:p>
      </dgm:t>
    </dgm:pt>
    <dgm:pt modelId="{3E4F70D5-30D4-4411-93A5-390566638F86}" type="pres">
      <dgm:prSet presAssocID="{DACFFF16-D640-403B-ACEC-74C73D7E746E}" presName="compositeNode" presStyleCnt="0">
        <dgm:presLayoutVars>
          <dgm:bulletEnabled val="1"/>
        </dgm:presLayoutVars>
      </dgm:prSet>
      <dgm:spPr/>
    </dgm:pt>
    <dgm:pt modelId="{B835B474-3071-4585-B9FE-2A3A9D8A54D8}" type="pres">
      <dgm:prSet presAssocID="{DACFFF16-D640-403B-ACEC-74C73D7E746E}" presName="image" presStyleLbl="fgImgPlace1" presStyleIdx="0" presStyleCnt="2"/>
      <dgm:spPr>
        <a:blipFill rotWithShape="1">
          <a:blip xmlns:r="http://schemas.openxmlformats.org/officeDocument/2006/relationships" r:embed="rId1"/>
          <a:stretch>
            <a:fillRect/>
          </a:stretch>
        </a:blipFill>
      </dgm:spPr>
    </dgm:pt>
    <dgm:pt modelId="{1756FF3F-2F1F-4448-8272-7C4F895CF3FD}" type="pres">
      <dgm:prSet presAssocID="{DACFFF16-D640-403B-ACEC-74C73D7E746E}" presName="childNode" presStyleLbl="node1" presStyleIdx="0" presStyleCnt="2">
        <dgm:presLayoutVars>
          <dgm:bulletEnabled val="1"/>
        </dgm:presLayoutVars>
      </dgm:prSet>
      <dgm:spPr/>
      <dgm:t>
        <a:bodyPr/>
        <a:lstStyle/>
        <a:p>
          <a:endParaRPr lang="tr-TR"/>
        </a:p>
      </dgm:t>
    </dgm:pt>
    <dgm:pt modelId="{4F904E66-3AB8-496C-B4BD-BB5195474904}" type="pres">
      <dgm:prSet presAssocID="{DACFFF16-D640-403B-ACEC-74C73D7E746E}" presName="parentNode" presStyleLbl="revTx" presStyleIdx="0" presStyleCnt="2">
        <dgm:presLayoutVars>
          <dgm:chMax val="0"/>
          <dgm:bulletEnabled val="1"/>
        </dgm:presLayoutVars>
      </dgm:prSet>
      <dgm:spPr/>
      <dgm:t>
        <a:bodyPr/>
        <a:lstStyle/>
        <a:p>
          <a:endParaRPr lang="tr-TR"/>
        </a:p>
      </dgm:t>
    </dgm:pt>
    <dgm:pt modelId="{14A3B704-39DA-4192-9E99-A13F4719D950}" type="pres">
      <dgm:prSet presAssocID="{050B7B5D-1FCE-4868-8E93-0C12F64A3F22}" presName="sibTrans" presStyleCnt="0"/>
      <dgm:spPr/>
    </dgm:pt>
    <dgm:pt modelId="{C94B4741-2CA9-40A8-A7F1-BF4270630F89}" type="pres">
      <dgm:prSet presAssocID="{AF9D0991-0DA9-47BD-87AC-D0033B3D287F}" presName="compositeNode" presStyleCnt="0">
        <dgm:presLayoutVars>
          <dgm:bulletEnabled val="1"/>
        </dgm:presLayoutVars>
      </dgm:prSet>
      <dgm:spPr/>
    </dgm:pt>
    <dgm:pt modelId="{828FC663-7F08-4712-902F-604EB8032AE9}" type="pres">
      <dgm:prSet presAssocID="{AF9D0991-0DA9-47BD-87AC-D0033B3D287F}" presName="image" presStyleLbl="fgImgPlace1" presStyleIdx="1" presStyleCnt="2"/>
      <dgm:spPr>
        <a:blipFill rotWithShape="1">
          <a:blip xmlns:r="http://schemas.openxmlformats.org/officeDocument/2006/relationships" r:embed="rId2"/>
          <a:stretch>
            <a:fillRect/>
          </a:stretch>
        </a:blipFill>
      </dgm:spPr>
    </dgm:pt>
    <dgm:pt modelId="{C96EE331-50D5-4979-9E35-4950D7AD81B0}" type="pres">
      <dgm:prSet presAssocID="{AF9D0991-0DA9-47BD-87AC-D0033B3D287F}" presName="childNode" presStyleLbl="node1" presStyleIdx="1" presStyleCnt="2">
        <dgm:presLayoutVars>
          <dgm:bulletEnabled val="1"/>
        </dgm:presLayoutVars>
      </dgm:prSet>
      <dgm:spPr/>
      <dgm:t>
        <a:bodyPr/>
        <a:lstStyle/>
        <a:p>
          <a:endParaRPr lang="tr-TR"/>
        </a:p>
      </dgm:t>
    </dgm:pt>
    <dgm:pt modelId="{7DD23382-9BBD-47D4-A17B-EB69EC60CBAB}" type="pres">
      <dgm:prSet presAssocID="{AF9D0991-0DA9-47BD-87AC-D0033B3D287F}" presName="parentNode" presStyleLbl="revTx" presStyleIdx="1" presStyleCnt="2">
        <dgm:presLayoutVars>
          <dgm:chMax val="0"/>
          <dgm:bulletEnabled val="1"/>
        </dgm:presLayoutVars>
      </dgm:prSet>
      <dgm:spPr/>
      <dgm:t>
        <a:bodyPr/>
        <a:lstStyle/>
        <a:p>
          <a:endParaRPr lang="tr-TR"/>
        </a:p>
      </dgm:t>
    </dgm:pt>
  </dgm:ptLst>
  <dgm:cxnLst>
    <dgm:cxn modelId="{CC607A4B-53A5-4ECF-B51C-01ACCAA1E39E}" srcId="{DACFFF16-D640-403B-ACEC-74C73D7E746E}" destId="{2D88DB59-03C3-4468-BDD9-AE353B410763}" srcOrd="4" destOrd="0" parTransId="{0C6D9554-1D6D-413B-A9BD-03024E93C653}" sibTransId="{BBCF4366-7B4C-4C5D-9361-8B53DE5A22D4}"/>
    <dgm:cxn modelId="{F803134F-7371-43AE-9AE8-8B7A772AEB07}" type="presOf" srcId="{C3CB3D9D-5E07-4CBC-97AD-87DF346E8FF8}" destId="{C96EE331-50D5-4979-9E35-4950D7AD81B0}" srcOrd="0" destOrd="4" presId="urn:microsoft.com/office/officeart/2005/8/layout/hList2"/>
    <dgm:cxn modelId="{C508ACB0-A430-477B-8204-8CD43C3EF140}" srcId="{AF9D0991-0DA9-47BD-87AC-D0033B3D287F}" destId="{1677FDD6-71AE-433F-A9F7-B8E7D7A7F651}" srcOrd="6" destOrd="0" parTransId="{6DB6AFFD-3AD5-459F-8BE3-EB1528AFBEF4}" sibTransId="{3639FB7C-D6B8-45DA-887E-25F2D5950E48}"/>
    <dgm:cxn modelId="{0914914D-ADD9-4FBD-97C8-BB22F647E5C2}" type="presOf" srcId="{4A073F0E-79D8-4BAC-A697-C12921D0B83D}" destId="{1756FF3F-2F1F-4448-8272-7C4F895CF3FD}" srcOrd="0" destOrd="6" presId="urn:microsoft.com/office/officeart/2005/8/layout/hList2"/>
    <dgm:cxn modelId="{E02F658B-D7A1-4957-84CA-F4BBB7428609}" type="presOf" srcId="{43677D19-87C8-4D34-8439-B4EABC5C8F11}" destId="{1756FF3F-2F1F-4448-8272-7C4F895CF3FD}" srcOrd="0" destOrd="5" presId="urn:microsoft.com/office/officeart/2005/8/layout/hList2"/>
    <dgm:cxn modelId="{8B599577-1B9B-4676-B64B-BABE016BF1BB}" type="presOf" srcId="{069A6C92-F43F-4FBA-8E32-09B5865A1196}" destId="{1756FF3F-2F1F-4448-8272-7C4F895CF3FD}" srcOrd="0" destOrd="3" presId="urn:microsoft.com/office/officeart/2005/8/layout/hList2"/>
    <dgm:cxn modelId="{9AFFC2E0-591E-4A6F-B573-FAAFD9503AB6}" srcId="{AF9D0991-0DA9-47BD-87AC-D0033B3D287F}" destId="{35B9FA46-1F0C-4885-8EBD-03117783CA7F}" srcOrd="2" destOrd="0" parTransId="{9125B4AE-BA36-4C3E-AB77-A0AEE2A8BC0F}" sibTransId="{A5BF5401-68FF-4E14-BE5A-E46A7414FA14}"/>
    <dgm:cxn modelId="{7B8066AC-E9DF-4C5F-ABB2-18328995D18D}" srcId="{AF9D0991-0DA9-47BD-87AC-D0033B3D287F}" destId="{C3CB3D9D-5E07-4CBC-97AD-87DF346E8FF8}" srcOrd="4" destOrd="0" parTransId="{9E1AAD4D-76C5-49E5-8720-002EADC25BE2}" sibTransId="{0DD5E5FD-0063-4C59-BFC6-60E76302F75B}"/>
    <dgm:cxn modelId="{8B9318F0-0E41-423A-B2C3-DC801AE30173}" type="presOf" srcId="{9D266DA3-B470-4651-9056-7194C1563B5C}" destId="{1756FF3F-2F1F-4448-8272-7C4F895CF3FD}" srcOrd="0" destOrd="1" presId="urn:microsoft.com/office/officeart/2005/8/layout/hList2"/>
    <dgm:cxn modelId="{E26EACDC-4654-4B38-B557-17AD9184A6B9}" srcId="{AF9D0991-0DA9-47BD-87AC-D0033B3D287F}" destId="{05C06DE2-23D2-454D-B140-E20C6D53B8AE}" srcOrd="3" destOrd="0" parTransId="{56313B68-68C6-46D2-829E-3F5462A20FDD}" sibTransId="{027CA295-F6B2-4F24-A952-A556F2B22DA1}"/>
    <dgm:cxn modelId="{024F26DD-A3E1-49D7-A4DB-3E7364733E65}" srcId="{DACFFF16-D640-403B-ACEC-74C73D7E746E}" destId="{43677D19-87C8-4D34-8439-B4EABC5C8F11}" srcOrd="5" destOrd="0" parTransId="{DDDDD51D-1F2E-45DD-9219-8C1C65CAE133}" sibTransId="{0E03836E-8500-48C3-AF49-974F9851AF02}"/>
    <dgm:cxn modelId="{B5651A26-935D-4396-905C-8109E80EF5E6}" type="presOf" srcId="{AF9D0991-0DA9-47BD-87AC-D0033B3D287F}" destId="{7DD23382-9BBD-47D4-A17B-EB69EC60CBAB}" srcOrd="0" destOrd="0" presId="urn:microsoft.com/office/officeart/2005/8/layout/hList2"/>
    <dgm:cxn modelId="{D11C7A11-BF06-4470-91A2-FCA622A99D58}" type="presOf" srcId="{15B3D196-EE54-4081-81A3-A4F7D91ADCE1}" destId="{A45BB340-DC7F-4F11-9DA4-2AF06BE4F61A}" srcOrd="0" destOrd="0" presId="urn:microsoft.com/office/officeart/2005/8/layout/hList2"/>
    <dgm:cxn modelId="{E0D61E72-8B07-46A5-9BA1-525F88916B00}" srcId="{DACFFF16-D640-403B-ACEC-74C73D7E746E}" destId="{9D266DA3-B470-4651-9056-7194C1563B5C}" srcOrd="1" destOrd="0" parTransId="{CA3AE00E-1CCE-4FAE-8E5C-00AD42FFDD4E}" sibTransId="{A17C0889-2A65-4F8B-8088-66C96A91A97A}"/>
    <dgm:cxn modelId="{0435217B-EF1A-499F-9476-661B93289F7E}" type="presOf" srcId="{05C06DE2-23D2-454D-B140-E20C6D53B8AE}" destId="{C96EE331-50D5-4979-9E35-4950D7AD81B0}" srcOrd="0" destOrd="3" presId="urn:microsoft.com/office/officeart/2005/8/layout/hList2"/>
    <dgm:cxn modelId="{CC16678B-C882-4E7E-A622-E55B522501AE}" srcId="{15B3D196-EE54-4081-81A3-A4F7D91ADCE1}" destId="{DACFFF16-D640-403B-ACEC-74C73D7E746E}" srcOrd="0" destOrd="0" parTransId="{0EAF27C9-64AB-4B6E-A494-B05E939E89DE}" sibTransId="{050B7B5D-1FCE-4868-8E93-0C12F64A3F22}"/>
    <dgm:cxn modelId="{5EDE32F7-D8F6-4D8D-B5B4-0A9983CB1F68}" srcId="{DACFFF16-D640-403B-ACEC-74C73D7E746E}" destId="{069A6C92-F43F-4FBA-8E32-09B5865A1196}" srcOrd="3" destOrd="0" parTransId="{CB9FEFA9-9022-4CDE-9F9C-38237296AC14}" sibTransId="{D5ECB5F4-3695-4C24-8C73-71AC24B9BA5F}"/>
    <dgm:cxn modelId="{B2835EA8-FA69-4F38-8094-672EC579E9C3}" srcId="{15B3D196-EE54-4081-81A3-A4F7D91ADCE1}" destId="{AF9D0991-0DA9-47BD-87AC-D0033B3D287F}" srcOrd="1" destOrd="0" parTransId="{E3AF0E78-60D6-43A3-B083-F7DE44DBC671}" sibTransId="{F682CC54-085A-4437-A7AA-3349C589A371}"/>
    <dgm:cxn modelId="{1E859CAF-5B3E-4B72-A8CF-31343FBC82AE}" srcId="{AF9D0991-0DA9-47BD-87AC-D0033B3D287F}" destId="{070E25F8-7FB4-454F-A5C7-C14037FEDFC7}" srcOrd="1" destOrd="0" parTransId="{23C7859A-17C2-4874-A62F-352092109823}" sibTransId="{0A29ADFC-DD24-496B-8070-1356A8F35FFB}"/>
    <dgm:cxn modelId="{3134F003-47C0-41C7-9284-56E16B070D00}" type="presOf" srcId="{5B83C93C-A871-4B64-8318-2A70FF5949D6}" destId="{1756FF3F-2F1F-4448-8272-7C4F895CF3FD}" srcOrd="0" destOrd="0" presId="urn:microsoft.com/office/officeart/2005/8/layout/hList2"/>
    <dgm:cxn modelId="{47962B7C-5B50-41A9-B407-25BCE2E7AFF2}" srcId="{AF9D0991-0DA9-47BD-87AC-D0033B3D287F}" destId="{D6AD9D0D-4F45-462B-B836-1AD28B4B4C5E}" srcOrd="5" destOrd="0" parTransId="{D871FEE2-8105-4C55-B643-26FE723099BE}" sibTransId="{7EE9E1F2-01FB-4842-9146-19E7E9CC877E}"/>
    <dgm:cxn modelId="{2061C54B-4224-4265-9129-9E27B36C1B34}" type="presOf" srcId="{35B9FA46-1F0C-4885-8EBD-03117783CA7F}" destId="{C96EE331-50D5-4979-9E35-4950D7AD81B0}" srcOrd="0" destOrd="2" presId="urn:microsoft.com/office/officeart/2005/8/layout/hList2"/>
    <dgm:cxn modelId="{88B8E0B7-A587-488C-B822-B40E86D25C61}" type="presOf" srcId="{DACFFF16-D640-403B-ACEC-74C73D7E746E}" destId="{4F904E66-3AB8-496C-B4BD-BB5195474904}" srcOrd="0" destOrd="0" presId="urn:microsoft.com/office/officeart/2005/8/layout/hList2"/>
    <dgm:cxn modelId="{755A16B2-BB9D-41AD-8785-4BEE10E6567F}" srcId="{DACFFF16-D640-403B-ACEC-74C73D7E746E}" destId="{3041E855-43EA-4299-9FD1-1F520BCEF509}" srcOrd="2" destOrd="0" parTransId="{DF45FC5C-07EC-4D27-AD25-FDA63B69CCE4}" sibTransId="{C562E116-DACB-47ED-BF42-7B0DE81158BD}"/>
    <dgm:cxn modelId="{20089175-E823-4EC8-BADB-901F8ACF0FA8}" type="presOf" srcId="{2D88DB59-03C3-4468-BDD9-AE353B410763}" destId="{1756FF3F-2F1F-4448-8272-7C4F895CF3FD}" srcOrd="0" destOrd="4" presId="urn:microsoft.com/office/officeart/2005/8/layout/hList2"/>
    <dgm:cxn modelId="{FE4CC358-581F-46A2-9E79-60CC5121EBA4}" type="presOf" srcId="{81163456-EA35-41DA-8CDF-099468D64B42}" destId="{C96EE331-50D5-4979-9E35-4950D7AD81B0}" srcOrd="0" destOrd="0" presId="urn:microsoft.com/office/officeart/2005/8/layout/hList2"/>
    <dgm:cxn modelId="{AF54171B-6AD4-4C06-A8AC-FFE9FD6D18C6}" type="presOf" srcId="{070E25F8-7FB4-454F-A5C7-C14037FEDFC7}" destId="{C96EE331-50D5-4979-9E35-4950D7AD81B0}" srcOrd="0" destOrd="1" presId="urn:microsoft.com/office/officeart/2005/8/layout/hList2"/>
    <dgm:cxn modelId="{3D60A2A4-3707-49BF-8CD7-82B40CA2F3B3}" srcId="{AF9D0991-0DA9-47BD-87AC-D0033B3D287F}" destId="{81163456-EA35-41DA-8CDF-099468D64B42}" srcOrd="0" destOrd="0" parTransId="{E8684985-DB91-4D7A-9913-3117B29254AF}" sibTransId="{A21D83DA-93FB-4478-A809-E0D0C8E663BE}"/>
    <dgm:cxn modelId="{DBA11F04-4642-459D-B8F0-B04500D600A3}" type="presOf" srcId="{3041E855-43EA-4299-9FD1-1F520BCEF509}" destId="{1756FF3F-2F1F-4448-8272-7C4F895CF3FD}" srcOrd="0" destOrd="2" presId="urn:microsoft.com/office/officeart/2005/8/layout/hList2"/>
    <dgm:cxn modelId="{0C80D200-72E2-4629-9721-2B880986DA8F}" type="presOf" srcId="{D6AD9D0D-4F45-462B-B836-1AD28B4B4C5E}" destId="{C96EE331-50D5-4979-9E35-4950D7AD81B0}" srcOrd="0" destOrd="5" presId="urn:microsoft.com/office/officeart/2005/8/layout/hList2"/>
    <dgm:cxn modelId="{E5097586-8F29-4A9E-B874-91D2512D52AB}" srcId="{DACFFF16-D640-403B-ACEC-74C73D7E746E}" destId="{5B83C93C-A871-4B64-8318-2A70FF5949D6}" srcOrd="0" destOrd="0" parTransId="{8FCDBC56-D428-4F93-A4A8-882D8E06C9D1}" sibTransId="{B1440625-917B-432E-842A-184664E5D31E}"/>
    <dgm:cxn modelId="{2A71F419-B200-45ED-88EE-82B27F604E31}" srcId="{DACFFF16-D640-403B-ACEC-74C73D7E746E}" destId="{4A073F0E-79D8-4BAC-A697-C12921D0B83D}" srcOrd="6" destOrd="0" parTransId="{0E414576-1F0E-43D5-AA90-9B3DB7C647BC}" sibTransId="{4C367EC5-8EB1-4ED4-B5F5-9D32ADD3D853}"/>
    <dgm:cxn modelId="{ADFC9FB1-8DD5-4360-85B0-E51E171FE0BC}" type="presOf" srcId="{1677FDD6-71AE-433F-A9F7-B8E7D7A7F651}" destId="{C96EE331-50D5-4979-9E35-4950D7AD81B0}" srcOrd="0" destOrd="6" presId="urn:microsoft.com/office/officeart/2005/8/layout/hList2"/>
    <dgm:cxn modelId="{C6D604D4-F78B-428D-9AA2-788E151BC510}" type="presParOf" srcId="{A45BB340-DC7F-4F11-9DA4-2AF06BE4F61A}" destId="{3E4F70D5-30D4-4411-93A5-390566638F86}" srcOrd="0" destOrd="0" presId="urn:microsoft.com/office/officeart/2005/8/layout/hList2"/>
    <dgm:cxn modelId="{658E17BF-6553-4E3C-B28E-527F53550F0D}" type="presParOf" srcId="{3E4F70D5-30D4-4411-93A5-390566638F86}" destId="{B835B474-3071-4585-B9FE-2A3A9D8A54D8}" srcOrd="0" destOrd="0" presId="urn:microsoft.com/office/officeart/2005/8/layout/hList2"/>
    <dgm:cxn modelId="{C2C9930F-880B-4A8C-809C-0F56581BD4D5}" type="presParOf" srcId="{3E4F70D5-30D4-4411-93A5-390566638F86}" destId="{1756FF3F-2F1F-4448-8272-7C4F895CF3FD}" srcOrd="1" destOrd="0" presId="urn:microsoft.com/office/officeart/2005/8/layout/hList2"/>
    <dgm:cxn modelId="{98A37156-485E-48F6-8456-1F706251970E}" type="presParOf" srcId="{3E4F70D5-30D4-4411-93A5-390566638F86}" destId="{4F904E66-3AB8-496C-B4BD-BB5195474904}" srcOrd="2" destOrd="0" presId="urn:microsoft.com/office/officeart/2005/8/layout/hList2"/>
    <dgm:cxn modelId="{13AA7D82-DD2F-4CA1-96D5-61C9ECBC057F}" type="presParOf" srcId="{A45BB340-DC7F-4F11-9DA4-2AF06BE4F61A}" destId="{14A3B704-39DA-4192-9E99-A13F4719D950}" srcOrd="1" destOrd="0" presId="urn:microsoft.com/office/officeart/2005/8/layout/hList2"/>
    <dgm:cxn modelId="{ADBE558A-9630-43DA-8161-5F59DB1D3D05}" type="presParOf" srcId="{A45BB340-DC7F-4F11-9DA4-2AF06BE4F61A}" destId="{C94B4741-2CA9-40A8-A7F1-BF4270630F89}" srcOrd="2" destOrd="0" presId="urn:microsoft.com/office/officeart/2005/8/layout/hList2"/>
    <dgm:cxn modelId="{F4B1F1B1-19DA-444E-8AE0-E76A444AEE7B}" type="presParOf" srcId="{C94B4741-2CA9-40A8-A7F1-BF4270630F89}" destId="{828FC663-7F08-4712-902F-604EB8032AE9}" srcOrd="0" destOrd="0" presId="urn:microsoft.com/office/officeart/2005/8/layout/hList2"/>
    <dgm:cxn modelId="{9BF36573-4D86-4831-85BC-60C3828D504A}" type="presParOf" srcId="{C94B4741-2CA9-40A8-A7F1-BF4270630F89}" destId="{C96EE331-50D5-4979-9E35-4950D7AD81B0}" srcOrd="1" destOrd="0" presId="urn:microsoft.com/office/officeart/2005/8/layout/hList2"/>
    <dgm:cxn modelId="{B6CC97F3-236D-4423-89EB-BDDE9D6EA5B8}" type="presParOf" srcId="{C94B4741-2CA9-40A8-A7F1-BF4270630F89}" destId="{7DD23382-9BBD-47D4-A17B-EB69EC60CBAB}"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95AC43-B06A-417B-A18C-ED0CBA79E92F}" type="doc">
      <dgm:prSet loTypeId="urn:microsoft.com/office/officeart/2009/3/layout/StepUpProcess" loCatId="process" qsTypeId="urn:microsoft.com/office/officeart/2005/8/quickstyle/simple1" qsCatId="simple" csTypeId="urn:microsoft.com/office/officeart/2005/8/colors/accent2_4" csCatId="accent2" phldr="1"/>
      <dgm:spPr/>
      <dgm:t>
        <a:bodyPr/>
        <a:lstStyle/>
        <a:p>
          <a:endParaRPr lang="tr-TR"/>
        </a:p>
      </dgm:t>
    </dgm:pt>
    <dgm:pt modelId="{C4EE492B-40E7-4E8E-B23B-CBDD00EDB738}">
      <dgm:prSet phldrT="[Metin]" custT="1"/>
      <dgm:spPr/>
      <dgm:t>
        <a:bodyPr/>
        <a:lstStyle/>
        <a:p>
          <a:r>
            <a:rPr lang="tr-TR" sz="1600" b="0" dirty="0">
              <a:effectLst>
                <a:outerShdw blurRad="38100" dist="38100" dir="2700000" algn="tl">
                  <a:srgbClr val="000000">
                    <a:alpha val="43137"/>
                  </a:srgbClr>
                </a:outerShdw>
              </a:effectLst>
            </a:rPr>
            <a:t>İHRACATÇI</a:t>
          </a:r>
        </a:p>
      </dgm:t>
    </dgm:pt>
    <dgm:pt modelId="{2AB69F6C-8D4D-4E1F-AFC0-550366CD63F4}" type="parTrans" cxnId="{40B0E355-8911-4B8B-94DF-2082953A4B61}">
      <dgm:prSet/>
      <dgm:spPr/>
      <dgm:t>
        <a:bodyPr/>
        <a:lstStyle/>
        <a:p>
          <a:endParaRPr lang="tr-TR"/>
        </a:p>
      </dgm:t>
    </dgm:pt>
    <dgm:pt modelId="{C38974CF-667B-481C-B4D4-68234FA67DB9}" type="sibTrans" cxnId="{40B0E355-8911-4B8B-94DF-2082953A4B61}">
      <dgm:prSet/>
      <dgm:spPr/>
      <dgm:t>
        <a:bodyPr/>
        <a:lstStyle/>
        <a:p>
          <a:endParaRPr lang="tr-TR"/>
        </a:p>
      </dgm:t>
    </dgm:pt>
    <dgm:pt modelId="{DD4E37B6-E5E5-45D0-B8B1-8935284B9C49}">
      <dgm:prSet phldrT="[Metin]" custT="1"/>
      <dgm:spPr/>
      <dgm:t>
        <a:bodyPr/>
        <a:lstStyle/>
        <a:p>
          <a:r>
            <a:rPr lang="tr-TR" sz="1600" dirty="0">
              <a:effectLst>
                <a:outerShdw blurRad="38100" dist="38100" dir="2700000" algn="tl">
                  <a:srgbClr val="000000">
                    <a:alpha val="43137"/>
                  </a:srgbClr>
                </a:outerShdw>
              </a:effectLst>
            </a:rPr>
            <a:t>İHRACATÇI BİRLİKLERİ</a:t>
          </a:r>
        </a:p>
      </dgm:t>
    </dgm:pt>
    <dgm:pt modelId="{9DBE13AA-0388-4A5B-8897-EFDE282FF4A2}" type="parTrans" cxnId="{760FE667-6376-45BC-AF59-F1879921864E}">
      <dgm:prSet/>
      <dgm:spPr/>
      <dgm:t>
        <a:bodyPr/>
        <a:lstStyle/>
        <a:p>
          <a:endParaRPr lang="tr-TR"/>
        </a:p>
      </dgm:t>
    </dgm:pt>
    <dgm:pt modelId="{A0BFE856-A5CA-4732-98F8-0F5F05D45019}" type="sibTrans" cxnId="{760FE667-6376-45BC-AF59-F1879921864E}">
      <dgm:prSet/>
      <dgm:spPr/>
      <dgm:t>
        <a:bodyPr/>
        <a:lstStyle/>
        <a:p>
          <a:endParaRPr lang="tr-TR"/>
        </a:p>
      </dgm:t>
    </dgm:pt>
    <dgm:pt modelId="{C79407F6-C662-4CAD-9D66-F45F909EB88A}">
      <dgm:prSet phldrT="[Metin]" custT="1"/>
      <dgm:spPr/>
      <dgm:t>
        <a:bodyPr/>
        <a:lstStyle/>
        <a:p>
          <a:r>
            <a:rPr lang="tr-TR" sz="1600" dirty="0">
              <a:effectLst>
                <a:outerShdw blurRad="38100" dist="38100" dir="2700000" algn="tl">
                  <a:srgbClr val="000000">
                    <a:alpha val="43137"/>
                  </a:srgbClr>
                </a:outerShdw>
              </a:effectLst>
            </a:rPr>
            <a:t>İLGİLİ OLABİLECEK KURUMLAR </a:t>
          </a:r>
        </a:p>
      </dgm:t>
    </dgm:pt>
    <dgm:pt modelId="{D10126D5-32BA-43D3-8E92-FC07E7686B71}" type="parTrans" cxnId="{32736A2E-B4A6-4A09-99C1-2A38DB8BCDBD}">
      <dgm:prSet/>
      <dgm:spPr/>
      <dgm:t>
        <a:bodyPr/>
        <a:lstStyle/>
        <a:p>
          <a:endParaRPr lang="tr-TR"/>
        </a:p>
      </dgm:t>
    </dgm:pt>
    <dgm:pt modelId="{0A16FBFA-9B1B-4B85-A9C0-BCD517193CB4}" type="sibTrans" cxnId="{32736A2E-B4A6-4A09-99C1-2A38DB8BCDBD}">
      <dgm:prSet/>
      <dgm:spPr/>
      <dgm:t>
        <a:bodyPr/>
        <a:lstStyle/>
        <a:p>
          <a:endParaRPr lang="tr-TR"/>
        </a:p>
      </dgm:t>
    </dgm:pt>
    <dgm:pt modelId="{4FA83176-8576-4699-94C6-064EA405B891}">
      <dgm:prSet custT="1"/>
      <dgm:spPr/>
      <dgm:t>
        <a:bodyPr/>
        <a:lstStyle/>
        <a:p>
          <a:r>
            <a:rPr lang="tr-TR" sz="1600" dirty="0">
              <a:effectLst>
                <a:outerShdw blurRad="38100" dist="38100" dir="2700000" algn="tl">
                  <a:srgbClr val="000000">
                    <a:alpha val="43137"/>
                  </a:srgbClr>
                </a:outerShdw>
              </a:effectLst>
            </a:rPr>
            <a:t>GÜMRÜK İDARESİ</a:t>
          </a:r>
        </a:p>
      </dgm:t>
    </dgm:pt>
    <dgm:pt modelId="{A0918369-A416-4FF5-BE34-7CAB91C086B6}" type="parTrans" cxnId="{5F8BCC1A-5E36-49B9-A207-5DE3DDBC5383}">
      <dgm:prSet/>
      <dgm:spPr/>
      <dgm:t>
        <a:bodyPr/>
        <a:lstStyle/>
        <a:p>
          <a:endParaRPr lang="tr-TR"/>
        </a:p>
      </dgm:t>
    </dgm:pt>
    <dgm:pt modelId="{133A39FF-C13E-49F9-91AE-47055D6D8584}" type="sibTrans" cxnId="{5F8BCC1A-5E36-49B9-A207-5DE3DDBC5383}">
      <dgm:prSet/>
      <dgm:spPr/>
      <dgm:t>
        <a:bodyPr/>
        <a:lstStyle/>
        <a:p>
          <a:endParaRPr lang="tr-TR"/>
        </a:p>
      </dgm:t>
    </dgm:pt>
    <dgm:pt modelId="{CCE083D8-3B9C-4229-907C-37F82BFBB0BE}">
      <dgm:prSet custT="1"/>
      <dgm:spPr/>
      <dgm:t>
        <a:bodyPr/>
        <a:lstStyle/>
        <a:p>
          <a:r>
            <a:rPr lang="tr-TR" sz="1600" dirty="0">
              <a:effectLst>
                <a:outerShdw blurRad="38100" dist="38100" dir="2700000" algn="tl">
                  <a:srgbClr val="000000">
                    <a:alpha val="43137"/>
                  </a:srgbClr>
                </a:outerShdw>
              </a:effectLst>
            </a:rPr>
            <a:t>FİİLİ İHRACAT</a:t>
          </a:r>
        </a:p>
      </dgm:t>
    </dgm:pt>
    <dgm:pt modelId="{3E5D9541-7BF5-4F42-8D73-DEBAE1A1859E}" type="parTrans" cxnId="{9A84C9C8-CCA5-4109-96D2-ABE5C803C934}">
      <dgm:prSet/>
      <dgm:spPr/>
      <dgm:t>
        <a:bodyPr/>
        <a:lstStyle/>
        <a:p>
          <a:endParaRPr lang="tr-TR"/>
        </a:p>
      </dgm:t>
    </dgm:pt>
    <dgm:pt modelId="{66C9D8EB-1BA8-4F7F-8CF2-6389184D17A6}" type="sibTrans" cxnId="{9A84C9C8-CCA5-4109-96D2-ABE5C803C934}">
      <dgm:prSet/>
      <dgm:spPr/>
      <dgm:t>
        <a:bodyPr/>
        <a:lstStyle/>
        <a:p>
          <a:endParaRPr lang="tr-TR"/>
        </a:p>
      </dgm:t>
    </dgm:pt>
    <dgm:pt modelId="{7A952EFE-85FC-45EB-8D44-DD4EBABFEB1A}" type="pres">
      <dgm:prSet presAssocID="{2095AC43-B06A-417B-A18C-ED0CBA79E92F}" presName="rootnode" presStyleCnt="0">
        <dgm:presLayoutVars>
          <dgm:chMax/>
          <dgm:chPref/>
          <dgm:dir/>
          <dgm:animLvl val="lvl"/>
        </dgm:presLayoutVars>
      </dgm:prSet>
      <dgm:spPr/>
      <dgm:t>
        <a:bodyPr/>
        <a:lstStyle/>
        <a:p>
          <a:endParaRPr lang="tr-TR"/>
        </a:p>
      </dgm:t>
    </dgm:pt>
    <dgm:pt modelId="{EB5124A9-9815-4C34-A689-B168F5C09DCA}" type="pres">
      <dgm:prSet presAssocID="{C4EE492B-40E7-4E8E-B23B-CBDD00EDB738}" presName="composite" presStyleCnt="0"/>
      <dgm:spPr/>
    </dgm:pt>
    <dgm:pt modelId="{3240BA2D-A37C-4198-AA18-5BCD77632AD4}" type="pres">
      <dgm:prSet presAssocID="{C4EE492B-40E7-4E8E-B23B-CBDD00EDB738}" presName="LShape" presStyleLbl="alignNode1" presStyleIdx="0" presStyleCnt="9"/>
      <dgm:spPr/>
    </dgm:pt>
    <dgm:pt modelId="{0903B86C-6BF6-4229-A3A6-2A227B0B5DA9}" type="pres">
      <dgm:prSet presAssocID="{C4EE492B-40E7-4E8E-B23B-CBDD00EDB738}" presName="ParentText" presStyleLbl="revTx" presStyleIdx="0" presStyleCnt="5">
        <dgm:presLayoutVars>
          <dgm:chMax val="0"/>
          <dgm:chPref val="0"/>
          <dgm:bulletEnabled val="1"/>
        </dgm:presLayoutVars>
      </dgm:prSet>
      <dgm:spPr/>
      <dgm:t>
        <a:bodyPr/>
        <a:lstStyle/>
        <a:p>
          <a:endParaRPr lang="tr-TR"/>
        </a:p>
      </dgm:t>
    </dgm:pt>
    <dgm:pt modelId="{70B0C1A0-00BC-4E55-A4C9-5FD74CF885E5}" type="pres">
      <dgm:prSet presAssocID="{C4EE492B-40E7-4E8E-B23B-CBDD00EDB738}" presName="Triangle" presStyleLbl="alignNode1" presStyleIdx="1" presStyleCnt="9"/>
      <dgm:spPr/>
    </dgm:pt>
    <dgm:pt modelId="{828C2680-BCA7-47CB-AF52-E3AE8FF574E2}" type="pres">
      <dgm:prSet presAssocID="{C38974CF-667B-481C-B4D4-68234FA67DB9}" presName="sibTrans" presStyleCnt="0"/>
      <dgm:spPr/>
    </dgm:pt>
    <dgm:pt modelId="{75008A6A-E75F-4FB3-8340-D39C23154DB5}" type="pres">
      <dgm:prSet presAssocID="{C38974CF-667B-481C-B4D4-68234FA67DB9}" presName="space" presStyleCnt="0"/>
      <dgm:spPr/>
    </dgm:pt>
    <dgm:pt modelId="{2B240372-5198-4855-9DE1-E3E123E669FC}" type="pres">
      <dgm:prSet presAssocID="{DD4E37B6-E5E5-45D0-B8B1-8935284B9C49}" presName="composite" presStyleCnt="0"/>
      <dgm:spPr/>
    </dgm:pt>
    <dgm:pt modelId="{F0C1CB44-FB82-49E2-817B-42CADBDA0D96}" type="pres">
      <dgm:prSet presAssocID="{DD4E37B6-E5E5-45D0-B8B1-8935284B9C49}" presName="LShape" presStyleLbl="alignNode1" presStyleIdx="2" presStyleCnt="9"/>
      <dgm:spPr/>
    </dgm:pt>
    <dgm:pt modelId="{24BA5CAE-234F-46B3-A361-F2D73D9F31B1}" type="pres">
      <dgm:prSet presAssocID="{DD4E37B6-E5E5-45D0-B8B1-8935284B9C49}" presName="ParentText" presStyleLbl="revTx" presStyleIdx="1" presStyleCnt="5">
        <dgm:presLayoutVars>
          <dgm:chMax val="0"/>
          <dgm:chPref val="0"/>
          <dgm:bulletEnabled val="1"/>
        </dgm:presLayoutVars>
      </dgm:prSet>
      <dgm:spPr/>
      <dgm:t>
        <a:bodyPr/>
        <a:lstStyle/>
        <a:p>
          <a:endParaRPr lang="tr-TR"/>
        </a:p>
      </dgm:t>
    </dgm:pt>
    <dgm:pt modelId="{4F9114DE-A289-43F6-BDE3-18242521D700}" type="pres">
      <dgm:prSet presAssocID="{DD4E37B6-E5E5-45D0-B8B1-8935284B9C49}" presName="Triangle" presStyleLbl="alignNode1" presStyleIdx="3" presStyleCnt="9"/>
      <dgm:spPr/>
    </dgm:pt>
    <dgm:pt modelId="{40F10E95-68AC-494D-9A25-21D81606EB9B}" type="pres">
      <dgm:prSet presAssocID="{A0BFE856-A5CA-4732-98F8-0F5F05D45019}" presName="sibTrans" presStyleCnt="0"/>
      <dgm:spPr/>
    </dgm:pt>
    <dgm:pt modelId="{B1CC0428-47DF-48E4-B8A5-EE3863336E54}" type="pres">
      <dgm:prSet presAssocID="{A0BFE856-A5CA-4732-98F8-0F5F05D45019}" presName="space" presStyleCnt="0"/>
      <dgm:spPr/>
    </dgm:pt>
    <dgm:pt modelId="{B23279CF-C66C-4E12-97A5-6C18EB05B414}" type="pres">
      <dgm:prSet presAssocID="{C79407F6-C662-4CAD-9D66-F45F909EB88A}" presName="composite" presStyleCnt="0"/>
      <dgm:spPr/>
    </dgm:pt>
    <dgm:pt modelId="{3D4B28BD-FCEA-48C0-92F7-E40CB1CB5FDA}" type="pres">
      <dgm:prSet presAssocID="{C79407F6-C662-4CAD-9D66-F45F909EB88A}" presName="LShape" presStyleLbl="alignNode1" presStyleIdx="4" presStyleCnt="9"/>
      <dgm:spPr/>
    </dgm:pt>
    <dgm:pt modelId="{CF865318-C4A8-493A-9078-D7E176D8A1A5}" type="pres">
      <dgm:prSet presAssocID="{C79407F6-C662-4CAD-9D66-F45F909EB88A}" presName="ParentText" presStyleLbl="revTx" presStyleIdx="2" presStyleCnt="5">
        <dgm:presLayoutVars>
          <dgm:chMax val="0"/>
          <dgm:chPref val="0"/>
          <dgm:bulletEnabled val="1"/>
        </dgm:presLayoutVars>
      </dgm:prSet>
      <dgm:spPr/>
      <dgm:t>
        <a:bodyPr/>
        <a:lstStyle/>
        <a:p>
          <a:endParaRPr lang="tr-TR"/>
        </a:p>
      </dgm:t>
    </dgm:pt>
    <dgm:pt modelId="{0A54AA22-D273-4537-93D7-4E203F347522}" type="pres">
      <dgm:prSet presAssocID="{C79407F6-C662-4CAD-9D66-F45F909EB88A}" presName="Triangle" presStyleLbl="alignNode1" presStyleIdx="5" presStyleCnt="9"/>
      <dgm:spPr/>
    </dgm:pt>
    <dgm:pt modelId="{1B999A0E-2AF4-42AD-A0F4-A499D36E0C11}" type="pres">
      <dgm:prSet presAssocID="{0A16FBFA-9B1B-4B85-A9C0-BCD517193CB4}" presName="sibTrans" presStyleCnt="0"/>
      <dgm:spPr/>
    </dgm:pt>
    <dgm:pt modelId="{BBA94D1E-CC9F-41CD-AB83-D6B975E4CD6D}" type="pres">
      <dgm:prSet presAssocID="{0A16FBFA-9B1B-4B85-A9C0-BCD517193CB4}" presName="space" presStyleCnt="0"/>
      <dgm:spPr/>
    </dgm:pt>
    <dgm:pt modelId="{1B49C19A-2274-4F81-8EB3-639C131BA5FC}" type="pres">
      <dgm:prSet presAssocID="{4FA83176-8576-4699-94C6-064EA405B891}" presName="composite" presStyleCnt="0"/>
      <dgm:spPr/>
    </dgm:pt>
    <dgm:pt modelId="{E8CB3360-8DF4-4577-8B4A-60C660386E5A}" type="pres">
      <dgm:prSet presAssocID="{4FA83176-8576-4699-94C6-064EA405B891}" presName="LShape" presStyleLbl="alignNode1" presStyleIdx="6" presStyleCnt="9"/>
      <dgm:spPr/>
    </dgm:pt>
    <dgm:pt modelId="{721677C4-9FDE-4DB0-9DEC-25E6C1F7DA7A}" type="pres">
      <dgm:prSet presAssocID="{4FA83176-8576-4699-94C6-064EA405B891}" presName="ParentText" presStyleLbl="revTx" presStyleIdx="3" presStyleCnt="5">
        <dgm:presLayoutVars>
          <dgm:chMax val="0"/>
          <dgm:chPref val="0"/>
          <dgm:bulletEnabled val="1"/>
        </dgm:presLayoutVars>
      </dgm:prSet>
      <dgm:spPr/>
      <dgm:t>
        <a:bodyPr/>
        <a:lstStyle/>
        <a:p>
          <a:endParaRPr lang="tr-TR"/>
        </a:p>
      </dgm:t>
    </dgm:pt>
    <dgm:pt modelId="{945453D6-0D67-464E-B870-FFF8CBE3157F}" type="pres">
      <dgm:prSet presAssocID="{4FA83176-8576-4699-94C6-064EA405B891}" presName="Triangle" presStyleLbl="alignNode1" presStyleIdx="7" presStyleCnt="9"/>
      <dgm:spPr/>
    </dgm:pt>
    <dgm:pt modelId="{8ACCB12D-1CDA-4B57-A8AF-4FC4E462AAA2}" type="pres">
      <dgm:prSet presAssocID="{133A39FF-C13E-49F9-91AE-47055D6D8584}" presName="sibTrans" presStyleCnt="0"/>
      <dgm:spPr/>
    </dgm:pt>
    <dgm:pt modelId="{A2CB56C0-F162-49A9-B626-F644D9CA3229}" type="pres">
      <dgm:prSet presAssocID="{133A39FF-C13E-49F9-91AE-47055D6D8584}" presName="space" presStyleCnt="0"/>
      <dgm:spPr/>
    </dgm:pt>
    <dgm:pt modelId="{794EFD34-20B8-4C72-A338-9F03B31005AA}" type="pres">
      <dgm:prSet presAssocID="{CCE083D8-3B9C-4229-907C-37F82BFBB0BE}" presName="composite" presStyleCnt="0"/>
      <dgm:spPr/>
    </dgm:pt>
    <dgm:pt modelId="{9AEDABB9-C922-43A2-98F3-852AED5906DC}" type="pres">
      <dgm:prSet presAssocID="{CCE083D8-3B9C-4229-907C-37F82BFBB0BE}" presName="LShape" presStyleLbl="alignNode1" presStyleIdx="8" presStyleCnt="9"/>
      <dgm:spPr/>
    </dgm:pt>
    <dgm:pt modelId="{50EF3C4B-8785-49FC-916E-44D75CE48547}" type="pres">
      <dgm:prSet presAssocID="{CCE083D8-3B9C-4229-907C-37F82BFBB0BE}" presName="ParentText" presStyleLbl="revTx" presStyleIdx="4" presStyleCnt="5">
        <dgm:presLayoutVars>
          <dgm:chMax val="0"/>
          <dgm:chPref val="0"/>
          <dgm:bulletEnabled val="1"/>
        </dgm:presLayoutVars>
      </dgm:prSet>
      <dgm:spPr/>
      <dgm:t>
        <a:bodyPr/>
        <a:lstStyle/>
        <a:p>
          <a:endParaRPr lang="tr-TR"/>
        </a:p>
      </dgm:t>
    </dgm:pt>
  </dgm:ptLst>
  <dgm:cxnLst>
    <dgm:cxn modelId="{68726A9F-C79C-4008-AF55-876FD03F7A34}" type="presOf" srcId="{C4EE492B-40E7-4E8E-B23B-CBDD00EDB738}" destId="{0903B86C-6BF6-4229-A3A6-2A227B0B5DA9}" srcOrd="0" destOrd="0" presId="urn:microsoft.com/office/officeart/2009/3/layout/StepUpProcess"/>
    <dgm:cxn modelId="{760FE667-6376-45BC-AF59-F1879921864E}" srcId="{2095AC43-B06A-417B-A18C-ED0CBA79E92F}" destId="{DD4E37B6-E5E5-45D0-B8B1-8935284B9C49}" srcOrd="1" destOrd="0" parTransId="{9DBE13AA-0388-4A5B-8897-EFDE282FF4A2}" sibTransId="{A0BFE856-A5CA-4732-98F8-0F5F05D45019}"/>
    <dgm:cxn modelId="{EF2D963C-D665-44F9-A056-F01AF5E903E3}" type="presOf" srcId="{DD4E37B6-E5E5-45D0-B8B1-8935284B9C49}" destId="{24BA5CAE-234F-46B3-A361-F2D73D9F31B1}" srcOrd="0" destOrd="0" presId="urn:microsoft.com/office/officeart/2009/3/layout/StepUpProcess"/>
    <dgm:cxn modelId="{5D0B86CD-A62F-4BA7-AD89-CA07F7AA6C5E}" type="presOf" srcId="{4FA83176-8576-4699-94C6-064EA405B891}" destId="{721677C4-9FDE-4DB0-9DEC-25E6C1F7DA7A}" srcOrd="0" destOrd="0" presId="urn:microsoft.com/office/officeart/2009/3/layout/StepUpProcess"/>
    <dgm:cxn modelId="{FC2F6E54-BFC1-44AC-8B27-A162BBBC8D9A}" type="presOf" srcId="{CCE083D8-3B9C-4229-907C-37F82BFBB0BE}" destId="{50EF3C4B-8785-49FC-916E-44D75CE48547}" srcOrd="0" destOrd="0" presId="urn:microsoft.com/office/officeart/2009/3/layout/StepUpProcess"/>
    <dgm:cxn modelId="{5F8BCC1A-5E36-49B9-A207-5DE3DDBC5383}" srcId="{2095AC43-B06A-417B-A18C-ED0CBA79E92F}" destId="{4FA83176-8576-4699-94C6-064EA405B891}" srcOrd="3" destOrd="0" parTransId="{A0918369-A416-4FF5-BE34-7CAB91C086B6}" sibTransId="{133A39FF-C13E-49F9-91AE-47055D6D8584}"/>
    <dgm:cxn modelId="{32736A2E-B4A6-4A09-99C1-2A38DB8BCDBD}" srcId="{2095AC43-B06A-417B-A18C-ED0CBA79E92F}" destId="{C79407F6-C662-4CAD-9D66-F45F909EB88A}" srcOrd="2" destOrd="0" parTransId="{D10126D5-32BA-43D3-8E92-FC07E7686B71}" sibTransId="{0A16FBFA-9B1B-4B85-A9C0-BCD517193CB4}"/>
    <dgm:cxn modelId="{87B26376-7494-4A85-BA81-FA3AF9473842}" type="presOf" srcId="{2095AC43-B06A-417B-A18C-ED0CBA79E92F}" destId="{7A952EFE-85FC-45EB-8D44-DD4EBABFEB1A}" srcOrd="0" destOrd="0" presId="urn:microsoft.com/office/officeart/2009/3/layout/StepUpProcess"/>
    <dgm:cxn modelId="{40B0E355-8911-4B8B-94DF-2082953A4B61}" srcId="{2095AC43-B06A-417B-A18C-ED0CBA79E92F}" destId="{C4EE492B-40E7-4E8E-B23B-CBDD00EDB738}" srcOrd="0" destOrd="0" parTransId="{2AB69F6C-8D4D-4E1F-AFC0-550366CD63F4}" sibTransId="{C38974CF-667B-481C-B4D4-68234FA67DB9}"/>
    <dgm:cxn modelId="{E296A0EB-EE32-4CBA-AB1B-D4A7A1F03834}" type="presOf" srcId="{C79407F6-C662-4CAD-9D66-F45F909EB88A}" destId="{CF865318-C4A8-493A-9078-D7E176D8A1A5}" srcOrd="0" destOrd="0" presId="urn:microsoft.com/office/officeart/2009/3/layout/StepUpProcess"/>
    <dgm:cxn modelId="{9A84C9C8-CCA5-4109-96D2-ABE5C803C934}" srcId="{2095AC43-B06A-417B-A18C-ED0CBA79E92F}" destId="{CCE083D8-3B9C-4229-907C-37F82BFBB0BE}" srcOrd="4" destOrd="0" parTransId="{3E5D9541-7BF5-4F42-8D73-DEBAE1A1859E}" sibTransId="{66C9D8EB-1BA8-4F7F-8CF2-6389184D17A6}"/>
    <dgm:cxn modelId="{0349EC82-5F31-409E-8E3D-6DC9B0C81F07}" type="presParOf" srcId="{7A952EFE-85FC-45EB-8D44-DD4EBABFEB1A}" destId="{EB5124A9-9815-4C34-A689-B168F5C09DCA}" srcOrd="0" destOrd="0" presId="urn:microsoft.com/office/officeart/2009/3/layout/StepUpProcess"/>
    <dgm:cxn modelId="{A5823870-24AD-454A-A50B-3E420ECCF109}" type="presParOf" srcId="{EB5124A9-9815-4C34-A689-B168F5C09DCA}" destId="{3240BA2D-A37C-4198-AA18-5BCD77632AD4}" srcOrd="0" destOrd="0" presId="urn:microsoft.com/office/officeart/2009/3/layout/StepUpProcess"/>
    <dgm:cxn modelId="{09F7F8A3-C1C7-4CB6-ABD4-73ADE4A3DBB6}" type="presParOf" srcId="{EB5124A9-9815-4C34-A689-B168F5C09DCA}" destId="{0903B86C-6BF6-4229-A3A6-2A227B0B5DA9}" srcOrd="1" destOrd="0" presId="urn:microsoft.com/office/officeart/2009/3/layout/StepUpProcess"/>
    <dgm:cxn modelId="{8BB6755B-05E0-4AD2-AA0E-15C65ACDB0D1}" type="presParOf" srcId="{EB5124A9-9815-4C34-A689-B168F5C09DCA}" destId="{70B0C1A0-00BC-4E55-A4C9-5FD74CF885E5}" srcOrd="2" destOrd="0" presId="urn:microsoft.com/office/officeart/2009/3/layout/StepUpProcess"/>
    <dgm:cxn modelId="{1D4C49DF-931D-40E7-A073-B7754C72636D}" type="presParOf" srcId="{7A952EFE-85FC-45EB-8D44-DD4EBABFEB1A}" destId="{828C2680-BCA7-47CB-AF52-E3AE8FF574E2}" srcOrd="1" destOrd="0" presId="urn:microsoft.com/office/officeart/2009/3/layout/StepUpProcess"/>
    <dgm:cxn modelId="{C1F58158-CB13-4104-B4B6-2289F572A13F}" type="presParOf" srcId="{828C2680-BCA7-47CB-AF52-E3AE8FF574E2}" destId="{75008A6A-E75F-4FB3-8340-D39C23154DB5}" srcOrd="0" destOrd="0" presId="urn:microsoft.com/office/officeart/2009/3/layout/StepUpProcess"/>
    <dgm:cxn modelId="{971BBC55-00B9-4C0B-A3FD-BC8ABDB233C7}" type="presParOf" srcId="{7A952EFE-85FC-45EB-8D44-DD4EBABFEB1A}" destId="{2B240372-5198-4855-9DE1-E3E123E669FC}" srcOrd="2" destOrd="0" presId="urn:microsoft.com/office/officeart/2009/3/layout/StepUpProcess"/>
    <dgm:cxn modelId="{8A80C218-B94D-42DB-BBCB-8EEBF7988979}" type="presParOf" srcId="{2B240372-5198-4855-9DE1-E3E123E669FC}" destId="{F0C1CB44-FB82-49E2-817B-42CADBDA0D96}" srcOrd="0" destOrd="0" presId="urn:microsoft.com/office/officeart/2009/3/layout/StepUpProcess"/>
    <dgm:cxn modelId="{B217DBE5-2D84-4020-8BBC-1C49055E9E13}" type="presParOf" srcId="{2B240372-5198-4855-9DE1-E3E123E669FC}" destId="{24BA5CAE-234F-46B3-A361-F2D73D9F31B1}" srcOrd="1" destOrd="0" presId="urn:microsoft.com/office/officeart/2009/3/layout/StepUpProcess"/>
    <dgm:cxn modelId="{6C6AA695-B018-4BA1-B3C0-F8B98C0E4D28}" type="presParOf" srcId="{2B240372-5198-4855-9DE1-E3E123E669FC}" destId="{4F9114DE-A289-43F6-BDE3-18242521D700}" srcOrd="2" destOrd="0" presId="urn:microsoft.com/office/officeart/2009/3/layout/StepUpProcess"/>
    <dgm:cxn modelId="{783069FD-C9EF-49E8-B708-E1327EF5178D}" type="presParOf" srcId="{7A952EFE-85FC-45EB-8D44-DD4EBABFEB1A}" destId="{40F10E95-68AC-494D-9A25-21D81606EB9B}" srcOrd="3" destOrd="0" presId="urn:microsoft.com/office/officeart/2009/3/layout/StepUpProcess"/>
    <dgm:cxn modelId="{5CC773AB-DFA2-4F66-BD4F-D5ECFC94076A}" type="presParOf" srcId="{40F10E95-68AC-494D-9A25-21D81606EB9B}" destId="{B1CC0428-47DF-48E4-B8A5-EE3863336E54}" srcOrd="0" destOrd="0" presId="urn:microsoft.com/office/officeart/2009/3/layout/StepUpProcess"/>
    <dgm:cxn modelId="{5B6AA3C6-8303-48F7-BB23-236BF35CD0B4}" type="presParOf" srcId="{7A952EFE-85FC-45EB-8D44-DD4EBABFEB1A}" destId="{B23279CF-C66C-4E12-97A5-6C18EB05B414}" srcOrd="4" destOrd="0" presId="urn:microsoft.com/office/officeart/2009/3/layout/StepUpProcess"/>
    <dgm:cxn modelId="{9D919FE4-191C-4F7C-9085-EAD0D56A324B}" type="presParOf" srcId="{B23279CF-C66C-4E12-97A5-6C18EB05B414}" destId="{3D4B28BD-FCEA-48C0-92F7-E40CB1CB5FDA}" srcOrd="0" destOrd="0" presId="urn:microsoft.com/office/officeart/2009/3/layout/StepUpProcess"/>
    <dgm:cxn modelId="{1B68358F-BC67-411D-A401-4F2B998A27B0}" type="presParOf" srcId="{B23279CF-C66C-4E12-97A5-6C18EB05B414}" destId="{CF865318-C4A8-493A-9078-D7E176D8A1A5}" srcOrd="1" destOrd="0" presId="urn:microsoft.com/office/officeart/2009/3/layout/StepUpProcess"/>
    <dgm:cxn modelId="{5CA14C00-BE7A-4C05-AE3E-73B0C4AF3145}" type="presParOf" srcId="{B23279CF-C66C-4E12-97A5-6C18EB05B414}" destId="{0A54AA22-D273-4537-93D7-4E203F347522}" srcOrd="2" destOrd="0" presId="urn:microsoft.com/office/officeart/2009/3/layout/StepUpProcess"/>
    <dgm:cxn modelId="{33F38AEF-3C71-4831-920D-C44A92E0E52A}" type="presParOf" srcId="{7A952EFE-85FC-45EB-8D44-DD4EBABFEB1A}" destId="{1B999A0E-2AF4-42AD-A0F4-A499D36E0C11}" srcOrd="5" destOrd="0" presId="urn:microsoft.com/office/officeart/2009/3/layout/StepUpProcess"/>
    <dgm:cxn modelId="{1886881C-3528-42D3-8329-D1C3B1C57737}" type="presParOf" srcId="{1B999A0E-2AF4-42AD-A0F4-A499D36E0C11}" destId="{BBA94D1E-CC9F-41CD-AB83-D6B975E4CD6D}" srcOrd="0" destOrd="0" presId="urn:microsoft.com/office/officeart/2009/3/layout/StepUpProcess"/>
    <dgm:cxn modelId="{825BB552-1E61-43C8-BABE-645FBFADAF2C}" type="presParOf" srcId="{7A952EFE-85FC-45EB-8D44-DD4EBABFEB1A}" destId="{1B49C19A-2274-4F81-8EB3-639C131BA5FC}" srcOrd="6" destOrd="0" presId="urn:microsoft.com/office/officeart/2009/3/layout/StepUpProcess"/>
    <dgm:cxn modelId="{4BFC059C-08A8-4805-AD10-B6633769F4B3}" type="presParOf" srcId="{1B49C19A-2274-4F81-8EB3-639C131BA5FC}" destId="{E8CB3360-8DF4-4577-8B4A-60C660386E5A}" srcOrd="0" destOrd="0" presId="urn:microsoft.com/office/officeart/2009/3/layout/StepUpProcess"/>
    <dgm:cxn modelId="{F4898823-C09A-4D14-9928-F74B4A30F8E3}" type="presParOf" srcId="{1B49C19A-2274-4F81-8EB3-639C131BA5FC}" destId="{721677C4-9FDE-4DB0-9DEC-25E6C1F7DA7A}" srcOrd="1" destOrd="0" presId="urn:microsoft.com/office/officeart/2009/3/layout/StepUpProcess"/>
    <dgm:cxn modelId="{B017AF39-7570-4E52-B7AA-387CB7EEA3C7}" type="presParOf" srcId="{1B49C19A-2274-4F81-8EB3-639C131BA5FC}" destId="{945453D6-0D67-464E-B870-FFF8CBE3157F}" srcOrd="2" destOrd="0" presId="urn:microsoft.com/office/officeart/2009/3/layout/StepUpProcess"/>
    <dgm:cxn modelId="{6B954474-BB99-4BEB-92F3-13B562FB1971}" type="presParOf" srcId="{7A952EFE-85FC-45EB-8D44-DD4EBABFEB1A}" destId="{8ACCB12D-1CDA-4B57-A8AF-4FC4E462AAA2}" srcOrd="7" destOrd="0" presId="urn:microsoft.com/office/officeart/2009/3/layout/StepUpProcess"/>
    <dgm:cxn modelId="{A70CD74A-C40E-4B18-855C-503AE8DCA439}" type="presParOf" srcId="{8ACCB12D-1CDA-4B57-A8AF-4FC4E462AAA2}" destId="{A2CB56C0-F162-49A9-B626-F644D9CA3229}" srcOrd="0" destOrd="0" presId="urn:microsoft.com/office/officeart/2009/3/layout/StepUpProcess"/>
    <dgm:cxn modelId="{379141F9-1D9D-42D6-A38B-AC42AD882083}" type="presParOf" srcId="{7A952EFE-85FC-45EB-8D44-DD4EBABFEB1A}" destId="{794EFD34-20B8-4C72-A338-9F03B31005AA}" srcOrd="8" destOrd="0" presId="urn:microsoft.com/office/officeart/2009/3/layout/StepUpProcess"/>
    <dgm:cxn modelId="{50D858CE-B9E0-4252-B193-F31E27489D61}" type="presParOf" srcId="{794EFD34-20B8-4C72-A338-9F03B31005AA}" destId="{9AEDABB9-C922-43A2-98F3-852AED5906DC}" srcOrd="0" destOrd="0" presId="urn:microsoft.com/office/officeart/2009/3/layout/StepUpProcess"/>
    <dgm:cxn modelId="{BE9EBB95-7AD1-4C30-A254-C5B77FB86689}" type="presParOf" srcId="{794EFD34-20B8-4C72-A338-9F03B31005AA}" destId="{50EF3C4B-8785-49FC-916E-44D75CE48547}"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B213EF-0FD1-48CB-8C9A-0A6BD0A7A973}" type="doc">
      <dgm:prSet loTypeId="urn:microsoft.com/office/officeart/2008/layout/SquareAccentList" loCatId="list" qsTypeId="urn:microsoft.com/office/officeart/2005/8/quickstyle/simple1" qsCatId="simple" csTypeId="urn:microsoft.com/office/officeart/2005/8/colors/accent2_5" csCatId="accent2" phldr="1"/>
      <dgm:spPr/>
      <dgm:t>
        <a:bodyPr/>
        <a:lstStyle/>
        <a:p>
          <a:endParaRPr lang="tr-TR"/>
        </a:p>
      </dgm:t>
    </dgm:pt>
    <dgm:pt modelId="{4076DE89-6FFF-4D99-A385-0BB35C7BFCB8}">
      <dgm:prSet phldrT="[Metin]"/>
      <dgm:spPr/>
      <dgm:t>
        <a:bodyPr/>
        <a:lstStyle/>
        <a:p>
          <a:pPr algn="ctr"/>
          <a:r>
            <a:rPr lang="tr-TR" b="1" dirty="0"/>
            <a:t>GENEL ESASLAR DAHİLİNDEKİ İHRACAT</a:t>
          </a:r>
        </a:p>
      </dgm:t>
    </dgm:pt>
    <dgm:pt modelId="{C25349FF-43FB-4FE9-B2DF-33849D04E69B}" type="parTrans" cxnId="{DA012C32-FCA9-48B2-A39F-FF8C24AB1469}">
      <dgm:prSet/>
      <dgm:spPr/>
      <dgm:t>
        <a:bodyPr/>
        <a:lstStyle/>
        <a:p>
          <a:endParaRPr lang="tr-TR"/>
        </a:p>
      </dgm:t>
    </dgm:pt>
    <dgm:pt modelId="{83950728-27E6-48DE-A8A0-36F6312B9F80}" type="sibTrans" cxnId="{DA012C32-FCA9-48B2-A39F-FF8C24AB1469}">
      <dgm:prSet/>
      <dgm:spPr/>
      <dgm:t>
        <a:bodyPr/>
        <a:lstStyle/>
        <a:p>
          <a:endParaRPr lang="tr-TR"/>
        </a:p>
      </dgm:t>
    </dgm:pt>
    <dgm:pt modelId="{CB85916C-BBF8-4E84-B153-96C2B8A5C92C}">
      <dgm:prSet phldrT="[Metin]" custT="1"/>
      <dgm:spPr/>
      <dgm:t>
        <a:bodyPr/>
        <a:lstStyle/>
        <a:p>
          <a:pPr algn="just"/>
          <a:r>
            <a:rPr lang="tr-TR" sz="1600" b="0" dirty="0">
              <a:effectLst/>
              <a:latin typeface="Times New Roman" panose="02020603050405020304" pitchFamily="18" charset="0"/>
              <a:cs typeface="Times New Roman" panose="02020603050405020304" pitchFamily="18" charset="0"/>
            </a:rPr>
            <a:t>Kanun</a:t>
          </a:r>
          <a:r>
            <a:rPr lang="tr-TR" sz="1600" b="0" dirty="0">
              <a:latin typeface="Times New Roman" panose="02020603050405020304" pitchFamily="18" charset="0"/>
              <a:cs typeface="Times New Roman" panose="02020603050405020304" pitchFamily="18" charset="0"/>
            </a:rPr>
            <a:t>, kararname veya uluslararası anlaşmalarla ihracı yasaklanmış veya belli bir merciin iznine bağlı kılınmış mallar grubunda ve İhracat 2006/7 sayılı Tebliğ ekindeki kayda bağlı mallar listesinde yer almayan malların ihracı genel esaslar dahilindeki ihracat kapsamındadır.</a:t>
          </a:r>
        </a:p>
      </dgm:t>
    </dgm:pt>
    <dgm:pt modelId="{53FC3E2D-ABB9-4892-BDF5-B06BEB43CA16}" type="parTrans" cxnId="{F965058D-C74B-43F1-95A1-6B1B42C73A37}">
      <dgm:prSet/>
      <dgm:spPr/>
      <dgm:t>
        <a:bodyPr/>
        <a:lstStyle/>
        <a:p>
          <a:endParaRPr lang="tr-TR"/>
        </a:p>
      </dgm:t>
    </dgm:pt>
    <dgm:pt modelId="{70E63E87-103C-4F73-8BD5-35CE89AF64D7}" type="sibTrans" cxnId="{F965058D-C74B-43F1-95A1-6B1B42C73A37}">
      <dgm:prSet/>
      <dgm:spPr/>
      <dgm:t>
        <a:bodyPr/>
        <a:lstStyle/>
        <a:p>
          <a:endParaRPr lang="tr-TR"/>
        </a:p>
      </dgm:t>
    </dgm:pt>
    <dgm:pt modelId="{316996F4-B038-41B5-8077-26059D9E294A}">
      <dgm:prSet phldrT="[Metin]" custT="1"/>
      <dgm:spPr/>
      <dgm:t>
        <a:bodyPr/>
        <a:lstStyle/>
        <a:p>
          <a:pPr algn="just"/>
          <a:r>
            <a:rPr lang="tr-TR" sz="1600" dirty="0">
              <a:latin typeface="Times New Roman" panose="02020603050405020304" pitchFamily="18" charset="0"/>
              <a:cs typeface="Times New Roman" panose="02020603050405020304" pitchFamily="18" charset="0"/>
            </a:rPr>
            <a:t>Bu tür ihracatta ihracatçılar, İhracatçı Birlikleri Genel Sekreterliğine onaylattıkları gümrük beyannamesi ile birlikte doğrudan ihracatın yapılacağı gümrük idaresine başvururlar.</a:t>
          </a:r>
        </a:p>
      </dgm:t>
    </dgm:pt>
    <dgm:pt modelId="{FB46D080-996E-4383-BDB2-4D926863289C}" type="parTrans" cxnId="{CDA9A50D-D8E4-4308-8C96-26B372374A91}">
      <dgm:prSet/>
      <dgm:spPr/>
      <dgm:t>
        <a:bodyPr/>
        <a:lstStyle/>
        <a:p>
          <a:endParaRPr lang="tr-TR"/>
        </a:p>
      </dgm:t>
    </dgm:pt>
    <dgm:pt modelId="{1FD5CF7F-FE3C-4DF6-B275-CA103E339675}" type="sibTrans" cxnId="{CDA9A50D-D8E4-4308-8C96-26B372374A91}">
      <dgm:prSet/>
      <dgm:spPr/>
      <dgm:t>
        <a:bodyPr/>
        <a:lstStyle/>
        <a:p>
          <a:endParaRPr lang="tr-TR"/>
        </a:p>
      </dgm:t>
    </dgm:pt>
    <dgm:pt modelId="{FD90EA61-CBED-40DE-B082-1814AD62B83D}">
      <dgm:prSet phldrT="[Metin]"/>
      <dgm:spPr/>
      <dgm:t>
        <a:bodyPr/>
        <a:lstStyle/>
        <a:p>
          <a:pPr algn="ctr"/>
          <a:r>
            <a:rPr lang="tr-TR" b="1" dirty="0"/>
            <a:t>DİĞER ESASLAR DAHİLİNDEKİ İHRACAT</a:t>
          </a:r>
        </a:p>
      </dgm:t>
    </dgm:pt>
    <dgm:pt modelId="{9EFE1010-E1EA-4BDD-8C71-0536E363BEA0}" type="parTrans" cxnId="{7F0B4FF2-625F-429A-A360-D24FAB59ED80}">
      <dgm:prSet/>
      <dgm:spPr/>
      <dgm:t>
        <a:bodyPr/>
        <a:lstStyle/>
        <a:p>
          <a:endParaRPr lang="tr-TR"/>
        </a:p>
      </dgm:t>
    </dgm:pt>
    <dgm:pt modelId="{02971309-615E-42AB-B685-E137CB913DF2}" type="sibTrans" cxnId="{7F0B4FF2-625F-429A-A360-D24FAB59ED80}">
      <dgm:prSet/>
      <dgm:spPr/>
      <dgm:t>
        <a:bodyPr/>
        <a:lstStyle/>
        <a:p>
          <a:endParaRPr lang="tr-TR"/>
        </a:p>
      </dgm:t>
    </dgm:pt>
    <dgm:pt modelId="{3C4F04F7-88D2-46DE-B144-4AE111FFBF71}">
      <dgm:prSet phldrT="[Metin]" custT="1"/>
      <dgm:spPr/>
      <dgm:t>
        <a:bodyPr/>
        <a:lstStyle/>
        <a:p>
          <a:r>
            <a:rPr lang="tr-TR" sz="1600" dirty="0"/>
            <a:t>Konsinye İhracat</a:t>
          </a:r>
        </a:p>
      </dgm:t>
    </dgm:pt>
    <dgm:pt modelId="{6DB20096-0917-46F7-9B04-71723D5F2882}" type="parTrans" cxnId="{3C9C341B-775D-48F0-BDA1-934F0AAB4892}">
      <dgm:prSet/>
      <dgm:spPr/>
      <dgm:t>
        <a:bodyPr/>
        <a:lstStyle/>
        <a:p>
          <a:endParaRPr lang="tr-TR"/>
        </a:p>
      </dgm:t>
    </dgm:pt>
    <dgm:pt modelId="{3FBC93A7-8F48-4863-860D-025A96312A2D}" type="sibTrans" cxnId="{3C9C341B-775D-48F0-BDA1-934F0AAB4892}">
      <dgm:prSet/>
      <dgm:spPr/>
      <dgm:t>
        <a:bodyPr/>
        <a:lstStyle/>
        <a:p>
          <a:endParaRPr lang="tr-TR"/>
        </a:p>
      </dgm:t>
    </dgm:pt>
    <dgm:pt modelId="{4C4EA6AD-1925-41AA-A275-164F10BD2454}">
      <dgm:prSet phldrT="[Metin]" custT="1"/>
      <dgm:spPr/>
      <dgm:t>
        <a:bodyPr/>
        <a:lstStyle/>
        <a:p>
          <a:r>
            <a:rPr lang="tr-TR" sz="1600" dirty="0"/>
            <a:t>Geçici İhracat</a:t>
          </a:r>
        </a:p>
      </dgm:t>
    </dgm:pt>
    <dgm:pt modelId="{4CF674D9-624C-4627-95D1-AAF736FD72DD}" type="parTrans" cxnId="{A40D2D6C-5C21-45D5-82F8-62643C18E1AC}">
      <dgm:prSet/>
      <dgm:spPr/>
      <dgm:t>
        <a:bodyPr/>
        <a:lstStyle/>
        <a:p>
          <a:endParaRPr lang="tr-TR"/>
        </a:p>
      </dgm:t>
    </dgm:pt>
    <dgm:pt modelId="{0CCB19A7-5DF2-44F7-BB89-804C27E0CFE7}" type="sibTrans" cxnId="{A40D2D6C-5C21-45D5-82F8-62643C18E1AC}">
      <dgm:prSet/>
      <dgm:spPr/>
      <dgm:t>
        <a:bodyPr/>
        <a:lstStyle/>
        <a:p>
          <a:endParaRPr lang="tr-TR"/>
        </a:p>
      </dgm:t>
    </dgm:pt>
    <dgm:pt modelId="{ED4C258F-78A2-4472-8B6C-E7760CC38FB1}">
      <dgm:prSet phldrT="[Metin]" custT="1"/>
      <dgm:spPr/>
      <dgm:t>
        <a:bodyPr/>
        <a:lstStyle/>
        <a:p>
          <a:r>
            <a:rPr lang="tr-TR" sz="1600" dirty="0"/>
            <a:t>Bedelsiz İhracat</a:t>
          </a:r>
        </a:p>
      </dgm:t>
    </dgm:pt>
    <dgm:pt modelId="{BAE6384A-1056-48A3-93CA-8C00AF01A0C6}" type="parTrans" cxnId="{D14F5195-2BF7-431E-AB22-9C1FDE4B37F8}">
      <dgm:prSet/>
      <dgm:spPr/>
      <dgm:t>
        <a:bodyPr/>
        <a:lstStyle/>
        <a:p>
          <a:endParaRPr lang="tr-TR"/>
        </a:p>
      </dgm:t>
    </dgm:pt>
    <dgm:pt modelId="{46155521-3194-4FB5-84BD-3E2A7D52BA16}" type="sibTrans" cxnId="{D14F5195-2BF7-431E-AB22-9C1FDE4B37F8}">
      <dgm:prSet/>
      <dgm:spPr/>
      <dgm:t>
        <a:bodyPr/>
        <a:lstStyle/>
        <a:p>
          <a:endParaRPr lang="tr-TR"/>
        </a:p>
      </dgm:t>
    </dgm:pt>
    <dgm:pt modelId="{38EBA02A-C744-4E24-BA4D-5DC911055627}">
      <dgm:prSet custT="1"/>
      <dgm:spPr/>
      <dgm:t>
        <a:bodyPr/>
        <a:lstStyle/>
        <a:p>
          <a:r>
            <a:rPr lang="tr-TR" sz="1600" dirty="0"/>
            <a:t>Serbest Bölgelere Yapılacak İhracat</a:t>
          </a:r>
        </a:p>
      </dgm:t>
    </dgm:pt>
    <dgm:pt modelId="{3DFF8E86-66FF-42D9-99D2-477493C4393B}" type="parTrans" cxnId="{B7A31D41-6B9D-4369-86EE-03548DC4B73A}">
      <dgm:prSet/>
      <dgm:spPr/>
      <dgm:t>
        <a:bodyPr/>
        <a:lstStyle/>
        <a:p>
          <a:endParaRPr lang="tr-TR"/>
        </a:p>
      </dgm:t>
    </dgm:pt>
    <dgm:pt modelId="{1A37E3FF-03E0-4912-9413-C5FBE0E6CA0E}" type="sibTrans" cxnId="{B7A31D41-6B9D-4369-86EE-03548DC4B73A}">
      <dgm:prSet/>
      <dgm:spPr/>
      <dgm:t>
        <a:bodyPr/>
        <a:lstStyle/>
        <a:p>
          <a:endParaRPr lang="tr-TR"/>
        </a:p>
      </dgm:t>
    </dgm:pt>
    <dgm:pt modelId="{525AEFC7-7355-4AE2-80C5-848C5B41FB5C}">
      <dgm:prSet custT="1"/>
      <dgm:spPr/>
      <dgm:t>
        <a:bodyPr/>
        <a:lstStyle/>
        <a:p>
          <a:r>
            <a:rPr lang="tr-TR" sz="1600" dirty="0"/>
            <a:t>Yurt Dışı Müteahhitlik Hizmetleri </a:t>
          </a:r>
        </a:p>
      </dgm:t>
    </dgm:pt>
    <dgm:pt modelId="{DE8FBA6F-39E2-4FB7-934D-338F4AE5CE9A}" type="parTrans" cxnId="{26B241F3-21D2-4A2E-A1B7-79F813B141B0}">
      <dgm:prSet/>
      <dgm:spPr/>
      <dgm:t>
        <a:bodyPr/>
        <a:lstStyle/>
        <a:p>
          <a:endParaRPr lang="tr-TR"/>
        </a:p>
      </dgm:t>
    </dgm:pt>
    <dgm:pt modelId="{2C1EA060-71A2-44B3-B944-2C0EADA014E8}" type="sibTrans" cxnId="{26B241F3-21D2-4A2E-A1B7-79F813B141B0}">
      <dgm:prSet/>
      <dgm:spPr/>
      <dgm:t>
        <a:bodyPr/>
        <a:lstStyle/>
        <a:p>
          <a:endParaRPr lang="tr-TR"/>
        </a:p>
      </dgm:t>
    </dgm:pt>
    <dgm:pt modelId="{2E1D5E2C-3DB3-486B-B2CF-FE32888CAACA}">
      <dgm:prSet custT="1"/>
      <dgm:spPr/>
      <dgm:t>
        <a:bodyPr/>
        <a:lstStyle/>
        <a:p>
          <a:r>
            <a:rPr lang="tr-TR" sz="1600" dirty="0"/>
            <a:t>Sınır Ticareti Kapsamında Yapılan İhracat</a:t>
          </a:r>
        </a:p>
      </dgm:t>
    </dgm:pt>
    <dgm:pt modelId="{4686FADB-74BF-476B-9015-0F1875FADB1E}" type="parTrans" cxnId="{06D4A04E-466A-4A64-8132-6F9CB1A18947}">
      <dgm:prSet/>
      <dgm:spPr/>
      <dgm:t>
        <a:bodyPr/>
        <a:lstStyle/>
        <a:p>
          <a:endParaRPr lang="tr-TR"/>
        </a:p>
      </dgm:t>
    </dgm:pt>
    <dgm:pt modelId="{0726BA58-AF7E-48B5-80E4-3A95DD4CF2F1}" type="sibTrans" cxnId="{06D4A04E-466A-4A64-8132-6F9CB1A18947}">
      <dgm:prSet/>
      <dgm:spPr/>
      <dgm:t>
        <a:bodyPr/>
        <a:lstStyle/>
        <a:p>
          <a:endParaRPr lang="tr-TR"/>
        </a:p>
      </dgm:t>
    </dgm:pt>
    <dgm:pt modelId="{86BC2CA8-088D-44FA-A54A-B8D33DAC6285}">
      <dgm:prSet custT="1"/>
      <dgm:spPr/>
      <dgm:t>
        <a:bodyPr/>
        <a:lstStyle/>
        <a:p>
          <a:r>
            <a:rPr lang="tr-TR" sz="1600" dirty="0"/>
            <a:t>Fatura ile Yapılan Satışlar</a:t>
          </a:r>
        </a:p>
      </dgm:t>
    </dgm:pt>
    <dgm:pt modelId="{F05BDD0D-614F-413A-9A74-389BB8029932}" type="parTrans" cxnId="{95901317-C3FE-4F86-9DD2-25BFB1F45DCA}">
      <dgm:prSet/>
      <dgm:spPr/>
      <dgm:t>
        <a:bodyPr/>
        <a:lstStyle/>
        <a:p>
          <a:endParaRPr lang="tr-TR"/>
        </a:p>
      </dgm:t>
    </dgm:pt>
    <dgm:pt modelId="{1482B4E7-40BF-478B-8843-72F3C0C23E91}" type="sibTrans" cxnId="{95901317-C3FE-4F86-9DD2-25BFB1F45DCA}">
      <dgm:prSet/>
      <dgm:spPr/>
      <dgm:t>
        <a:bodyPr/>
        <a:lstStyle/>
        <a:p>
          <a:endParaRPr lang="tr-TR"/>
        </a:p>
      </dgm:t>
    </dgm:pt>
    <dgm:pt modelId="{7C388F02-6396-49BF-A2FA-653A323068DE}">
      <dgm:prSet/>
      <dgm:spPr/>
      <dgm:t>
        <a:bodyPr/>
        <a:lstStyle/>
        <a:p>
          <a:r>
            <a:rPr lang="tr-TR" dirty="0"/>
            <a:t>Vb.</a:t>
          </a:r>
        </a:p>
      </dgm:t>
    </dgm:pt>
    <dgm:pt modelId="{A350F6FC-C527-441A-8C87-A358EBE8621D}" type="parTrans" cxnId="{27070347-B5FB-4804-A39D-F86804DCF8FB}">
      <dgm:prSet/>
      <dgm:spPr/>
      <dgm:t>
        <a:bodyPr/>
        <a:lstStyle/>
        <a:p>
          <a:endParaRPr lang="tr-TR"/>
        </a:p>
      </dgm:t>
    </dgm:pt>
    <dgm:pt modelId="{0322B920-8979-4DB2-86E5-E97CF65462C7}" type="sibTrans" cxnId="{27070347-B5FB-4804-A39D-F86804DCF8FB}">
      <dgm:prSet/>
      <dgm:spPr/>
      <dgm:t>
        <a:bodyPr/>
        <a:lstStyle/>
        <a:p>
          <a:endParaRPr lang="tr-TR"/>
        </a:p>
      </dgm:t>
    </dgm:pt>
    <dgm:pt modelId="{D0939F73-BB61-47CB-B51B-1D9E3176E212}" type="pres">
      <dgm:prSet presAssocID="{CBB213EF-0FD1-48CB-8C9A-0A6BD0A7A973}" presName="layout" presStyleCnt="0">
        <dgm:presLayoutVars>
          <dgm:chMax/>
          <dgm:chPref/>
          <dgm:dir/>
          <dgm:resizeHandles/>
        </dgm:presLayoutVars>
      </dgm:prSet>
      <dgm:spPr/>
      <dgm:t>
        <a:bodyPr/>
        <a:lstStyle/>
        <a:p>
          <a:endParaRPr lang="tr-TR"/>
        </a:p>
      </dgm:t>
    </dgm:pt>
    <dgm:pt modelId="{F512EEC7-F035-478A-8DA4-15E4DF6787F1}" type="pres">
      <dgm:prSet presAssocID="{4076DE89-6FFF-4D99-A385-0BB35C7BFCB8}" presName="root" presStyleCnt="0">
        <dgm:presLayoutVars>
          <dgm:chMax/>
          <dgm:chPref/>
        </dgm:presLayoutVars>
      </dgm:prSet>
      <dgm:spPr/>
    </dgm:pt>
    <dgm:pt modelId="{19A234D1-CC38-4EAF-B219-D6AAA47056CA}" type="pres">
      <dgm:prSet presAssocID="{4076DE89-6FFF-4D99-A385-0BB35C7BFCB8}" presName="rootComposite" presStyleCnt="0">
        <dgm:presLayoutVars/>
      </dgm:prSet>
      <dgm:spPr/>
    </dgm:pt>
    <dgm:pt modelId="{76108D1F-DD68-4EA9-AA28-70AB7757F26F}" type="pres">
      <dgm:prSet presAssocID="{4076DE89-6FFF-4D99-A385-0BB35C7BFCB8}" presName="ParentAccent" presStyleLbl="alignNode1" presStyleIdx="0" presStyleCnt="2" custLinFactNeighborX="-5363" custLinFactNeighborY="18095"/>
      <dgm:spPr/>
    </dgm:pt>
    <dgm:pt modelId="{01621FFA-9C8E-448B-BA4D-630DEC7C06DA}" type="pres">
      <dgm:prSet presAssocID="{4076DE89-6FFF-4D99-A385-0BB35C7BFCB8}" presName="ParentSmallAccent" presStyleLbl="fgAcc1" presStyleIdx="0" presStyleCnt="2"/>
      <dgm:spPr/>
    </dgm:pt>
    <dgm:pt modelId="{DEC9D8D3-4D72-4CF9-91EE-0E055AFC226D}" type="pres">
      <dgm:prSet presAssocID="{4076DE89-6FFF-4D99-A385-0BB35C7BFCB8}" presName="Parent" presStyleLbl="revTx" presStyleIdx="0" presStyleCnt="12">
        <dgm:presLayoutVars>
          <dgm:chMax/>
          <dgm:chPref val="4"/>
          <dgm:bulletEnabled val="1"/>
        </dgm:presLayoutVars>
      </dgm:prSet>
      <dgm:spPr/>
      <dgm:t>
        <a:bodyPr/>
        <a:lstStyle/>
        <a:p>
          <a:endParaRPr lang="tr-TR"/>
        </a:p>
      </dgm:t>
    </dgm:pt>
    <dgm:pt modelId="{405D72CD-31E0-4201-AEF6-4ED3859D5F52}" type="pres">
      <dgm:prSet presAssocID="{4076DE89-6FFF-4D99-A385-0BB35C7BFCB8}" presName="childShape" presStyleCnt="0">
        <dgm:presLayoutVars>
          <dgm:chMax val="0"/>
          <dgm:chPref val="0"/>
        </dgm:presLayoutVars>
      </dgm:prSet>
      <dgm:spPr/>
    </dgm:pt>
    <dgm:pt modelId="{F8C07A4B-51DA-4A13-840D-192B384D490D}" type="pres">
      <dgm:prSet presAssocID="{CB85916C-BBF8-4E84-B153-96C2B8A5C92C}" presName="childComposite" presStyleCnt="0">
        <dgm:presLayoutVars>
          <dgm:chMax val="0"/>
          <dgm:chPref val="0"/>
        </dgm:presLayoutVars>
      </dgm:prSet>
      <dgm:spPr/>
    </dgm:pt>
    <dgm:pt modelId="{66CE0D34-28FE-4379-9801-D887CD0B244A}" type="pres">
      <dgm:prSet presAssocID="{CB85916C-BBF8-4E84-B153-96C2B8A5C92C}" presName="ChildAccent" presStyleLbl="solidFgAcc1" presStyleIdx="0" presStyleCnt="10" custLinFactY="-100000" custLinFactNeighborX="-73003" custLinFactNeighborY="-130781"/>
      <dgm:spPr/>
    </dgm:pt>
    <dgm:pt modelId="{4F14C5F7-DA18-482D-B7A1-DFBEBA524951}" type="pres">
      <dgm:prSet presAssocID="{CB85916C-BBF8-4E84-B153-96C2B8A5C92C}" presName="Child" presStyleLbl="revTx" presStyleIdx="1" presStyleCnt="12" custScaleY="468366" custLinFactNeighborX="-2552" custLinFactNeighborY="21080">
        <dgm:presLayoutVars>
          <dgm:chMax val="0"/>
          <dgm:chPref val="0"/>
          <dgm:bulletEnabled val="1"/>
        </dgm:presLayoutVars>
      </dgm:prSet>
      <dgm:spPr/>
      <dgm:t>
        <a:bodyPr/>
        <a:lstStyle/>
        <a:p>
          <a:endParaRPr lang="tr-TR"/>
        </a:p>
      </dgm:t>
    </dgm:pt>
    <dgm:pt modelId="{5556350F-139E-4C40-A7D5-B633068A4031}" type="pres">
      <dgm:prSet presAssocID="{316996F4-B038-41B5-8077-26059D9E294A}" presName="childComposite" presStyleCnt="0">
        <dgm:presLayoutVars>
          <dgm:chMax val="0"/>
          <dgm:chPref val="0"/>
        </dgm:presLayoutVars>
      </dgm:prSet>
      <dgm:spPr/>
    </dgm:pt>
    <dgm:pt modelId="{7DB9314C-F5B5-427F-A431-C629B0B7E399}" type="pres">
      <dgm:prSet presAssocID="{316996F4-B038-41B5-8077-26059D9E294A}" presName="ChildAccent" presStyleLbl="solidFgAcc1" presStyleIdx="1" presStyleCnt="10" custLinFactNeighborX="-73003" custLinFactNeighborY="-51784"/>
      <dgm:spPr/>
    </dgm:pt>
    <dgm:pt modelId="{FE05C918-EE77-479D-903B-E840DF5CC61F}" type="pres">
      <dgm:prSet presAssocID="{316996F4-B038-41B5-8077-26059D9E294A}" presName="Child" presStyleLbl="revTx" presStyleIdx="2" presStyleCnt="12" custScaleY="424401" custLinFactNeighborX="-2552" custLinFactNeighborY="57759">
        <dgm:presLayoutVars>
          <dgm:chMax val="0"/>
          <dgm:chPref val="0"/>
          <dgm:bulletEnabled val="1"/>
        </dgm:presLayoutVars>
      </dgm:prSet>
      <dgm:spPr/>
      <dgm:t>
        <a:bodyPr/>
        <a:lstStyle/>
        <a:p>
          <a:endParaRPr lang="tr-TR"/>
        </a:p>
      </dgm:t>
    </dgm:pt>
    <dgm:pt modelId="{ABDB22F7-50EB-4B00-A639-9DCB3764B9EF}" type="pres">
      <dgm:prSet presAssocID="{FD90EA61-CBED-40DE-B082-1814AD62B83D}" presName="root" presStyleCnt="0">
        <dgm:presLayoutVars>
          <dgm:chMax/>
          <dgm:chPref/>
        </dgm:presLayoutVars>
      </dgm:prSet>
      <dgm:spPr/>
    </dgm:pt>
    <dgm:pt modelId="{1853FE24-0BF2-4127-952F-1908457CAA79}" type="pres">
      <dgm:prSet presAssocID="{FD90EA61-CBED-40DE-B082-1814AD62B83D}" presName="rootComposite" presStyleCnt="0">
        <dgm:presLayoutVars/>
      </dgm:prSet>
      <dgm:spPr/>
    </dgm:pt>
    <dgm:pt modelId="{7834C976-B9E1-4049-BFA0-9D4108D1FC23}" type="pres">
      <dgm:prSet presAssocID="{FD90EA61-CBED-40DE-B082-1814AD62B83D}" presName="ParentAccent" presStyleLbl="alignNode1" presStyleIdx="1" presStyleCnt="2" custLinFactNeighborX="-770" custLinFactNeighborY="22944"/>
      <dgm:spPr/>
    </dgm:pt>
    <dgm:pt modelId="{C73B2B31-3AF0-47AF-AD1F-876FF9BA6E8F}" type="pres">
      <dgm:prSet presAssocID="{FD90EA61-CBED-40DE-B082-1814AD62B83D}" presName="ParentSmallAccent" presStyleLbl="fgAcc1" presStyleIdx="1" presStyleCnt="2" custLinFactNeighborX="64785" custLinFactNeighborY="3451"/>
      <dgm:spPr/>
    </dgm:pt>
    <dgm:pt modelId="{25DF02D1-B821-4610-A11B-49A3276A12BB}" type="pres">
      <dgm:prSet presAssocID="{FD90EA61-CBED-40DE-B082-1814AD62B83D}" presName="Parent" presStyleLbl="revTx" presStyleIdx="3" presStyleCnt="12">
        <dgm:presLayoutVars>
          <dgm:chMax/>
          <dgm:chPref val="4"/>
          <dgm:bulletEnabled val="1"/>
        </dgm:presLayoutVars>
      </dgm:prSet>
      <dgm:spPr/>
      <dgm:t>
        <a:bodyPr/>
        <a:lstStyle/>
        <a:p>
          <a:endParaRPr lang="tr-TR"/>
        </a:p>
      </dgm:t>
    </dgm:pt>
    <dgm:pt modelId="{6A2E7ACE-BFE7-4C6F-B6DF-8FE8369352BC}" type="pres">
      <dgm:prSet presAssocID="{FD90EA61-CBED-40DE-B082-1814AD62B83D}" presName="childShape" presStyleCnt="0">
        <dgm:presLayoutVars>
          <dgm:chMax val="0"/>
          <dgm:chPref val="0"/>
        </dgm:presLayoutVars>
      </dgm:prSet>
      <dgm:spPr/>
    </dgm:pt>
    <dgm:pt modelId="{C14CDBAD-4564-4FA3-825D-ECD435CBA017}" type="pres">
      <dgm:prSet presAssocID="{3C4F04F7-88D2-46DE-B144-4AE111FFBF71}" presName="childComposite" presStyleCnt="0">
        <dgm:presLayoutVars>
          <dgm:chMax val="0"/>
          <dgm:chPref val="0"/>
        </dgm:presLayoutVars>
      </dgm:prSet>
      <dgm:spPr/>
    </dgm:pt>
    <dgm:pt modelId="{FB001924-AA4C-4DC1-A261-0218E42313F3}" type="pres">
      <dgm:prSet presAssocID="{3C4F04F7-88D2-46DE-B144-4AE111FFBF71}" presName="ChildAccent" presStyleLbl="solidFgAcc1" presStyleIdx="2" presStyleCnt="10"/>
      <dgm:spPr/>
    </dgm:pt>
    <dgm:pt modelId="{D518BF76-39B2-44ED-BCDD-3F45AF3416A4}" type="pres">
      <dgm:prSet presAssocID="{3C4F04F7-88D2-46DE-B144-4AE111FFBF71}" presName="Child" presStyleLbl="revTx" presStyleIdx="4" presStyleCnt="12">
        <dgm:presLayoutVars>
          <dgm:chMax val="0"/>
          <dgm:chPref val="0"/>
          <dgm:bulletEnabled val="1"/>
        </dgm:presLayoutVars>
      </dgm:prSet>
      <dgm:spPr/>
      <dgm:t>
        <a:bodyPr/>
        <a:lstStyle/>
        <a:p>
          <a:endParaRPr lang="tr-TR"/>
        </a:p>
      </dgm:t>
    </dgm:pt>
    <dgm:pt modelId="{30D0A2B9-3F1B-4C2B-948F-9D59327C9963}" type="pres">
      <dgm:prSet presAssocID="{4C4EA6AD-1925-41AA-A275-164F10BD2454}" presName="childComposite" presStyleCnt="0">
        <dgm:presLayoutVars>
          <dgm:chMax val="0"/>
          <dgm:chPref val="0"/>
        </dgm:presLayoutVars>
      </dgm:prSet>
      <dgm:spPr/>
    </dgm:pt>
    <dgm:pt modelId="{FAD198AB-BCC5-45E4-8DD4-0A3F2CC98109}" type="pres">
      <dgm:prSet presAssocID="{4C4EA6AD-1925-41AA-A275-164F10BD2454}" presName="ChildAccent" presStyleLbl="solidFgAcc1" presStyleIdx="3" presStyleCnt="10"/>
      <dgm:spPr/>
    </dgm:pt>
    <dgm:pt modelId="{0C536AA3-F4E5-4A3B-B4EC-28444BEDB5F3}" type="pres">
      <dgm:prSet presAssocID="{4C4EA6AD-1925-41AA-A275-164F10BD2454}" presName="Child" presStyleLbl="revTx" presStyleIdx="5" presStyleCnt="12">
        <dgm:presLayoutVars>
          <dgm:chMax val="0"/>
          <dgm:chPref val="0"/>
          <dgm:bulletEnabled val="1"/>
        </dgm:presLayoutVars>
      </dgm:prSet>
      <dgm:spPr/>
      <dgm:t>
        <a:bodyPr/>
        <a:lstStyle/>
        <a:p>
          <a:endParaRPr lang="tr-TR"/>
        </a:p>
      </dgm:t>
    </dgm:pt>
    <dgm:pt modelId="{1F6BDAB3-53A8-49C0-82C2-5785683D55A7}" type="pres">
      <dgm:prSet presAssocID="{ED4C258F-78A2-4472-8B6C-E7760CC38FB1}" presName="childComposite" presStyleCnt="0">
        <dgm:presLayoutVars>
          <dgm:chMax val="0"/>
          <dgm:chPref val="0"/>
        </dgm:presLayoutVars>
      </dgm:prSet>
      <dgm:spPr/>
    </dgm:pt>
    <dgm:pt modelId="{B7777F7B-0C05-4849-9CE1-51767367683C}" type="pres">
      <dgm:prSet presAssocID="{ED4C258F-78A2-4472-8B6C-E7760CC38FB1}" presName="ChildAccent" presStyleLbl="solidFgAcc1" presStyleIdx="4" presStyleCnt="10"/>
      <dgm:spPr/>
    </dgm:pt>
    <dgm:pt modelId="{2A3E7704-19B7-4107-B2DA-7545036EB1D3}" type="pres">
      <dgm:prSet presAssocID="{ED4C258F-78A2-4472-8B6C-E7760CC38FB1}" presName="Child" presStyleLbl="revTx" presStyleIdx="6" presStyleCnt="12">
        <dgm:presLayoutVars>
          <dgm:chMax val="0"/>
          <dgm:chPref val="0"/>
          <dgm:bulletEnabled val="1"/>
        </dgm:presLayoutVars>
      </dgm:prSet>
      <dgm:spPr/>
      <dgm:t>
        <a:bodyPr/>
        <a:lstStyle/>
        <a:p>
          <a:endParaRPr lang="tr-TR"/>
        </a:p>
      </dgm:t>
    </dgm:pt>
    <dgm:pt modelId="{144B86D0-942E-4642-98EB-70FA85EC1659}" type="pres">
      <dgm:prSet presAssocID="{38EBA02A-C744-4E24-BA4D-5DC911055627}" presName="childComposite" presStyleCnt="0">
        <dgm:presLayoutVars>
          <dgm:chMax val="0"/>
          <dgm:chPref val="0"/>
        </dgm:presLayoutVars>
      </dgm:prSet>
      <dgm:spPr/>
    </dgm:pt>
    <dgm:pt modelId="{FC53A3F9-B78A-4174-A53B-52EF32D2A8BC}" type="pres">
      <dgm:prSet presAssocID="{38EBA02A-C744-4E24-BA4D-5DC911055627}" presName="ChildAccent" presStyleLbl="solidFgAcc1" presStyleIdx="5" presStyleCnt="10"/>
      <dgm:spPr/>
    </dgm:pt>
    <dgm:pt modelId="{45F5439B-C5BE-4556-898E-ADA5EB43DB2F}" type="pres">
      <dgm:prSet presAssocID="{38EBA02A-C744-4E24-BA4D-5DC911055627}" presName="Child" presStyleLbl="revTx" presStyleIdx="7" presStyleCnt="12">
        <dgm:presLayoutVars>
          <dgm:chMax val="0"/>
          <dgm:chPref val="0"/>
          <dgm:bulletEnabled val="1"/>
        </dgm:presLayoutVars>
      </dgm:prSet>
      <dgm:spPr/>
      <dgm:t>
        <a:bodyPr/>
        <a:lstStyle/>
        <a:p>
          <a:endParaRPr lang="tr-TR"/>
        </a:p>
      </dgm:t>
    </dgm:pt>
    <dgm:pt modelId="{02CB00C5-619C-48FD-8ECE-4733CACF2B52}" type="pres">
      <dgm:prSet presAssocID="{525AEFC7-7355-4AE2-80C5-848C5B41FB5C}" presName="childComposite" presStyleCnt="0">
        <dgm:presLayoutVars>
          <dgm:chMax val="0"/>
          <dgm:chPref val="0"/>
        </dgm:presLayoutVars>
      </dgm:prSet>
      <dgm:spPr/>
    </dgm:pt>
    <dgm:pt modelId="{6A6C7F58-17CD-4541-818D-942C4EF5B45A}" type="pres">
      <dgm:prSet presAssocID="{525AEFC7-7355-4AE2-80C5-848C5B41FB5C}" presName="ChildAccent" presStyleLbl="solidFgAcc1" presStyleIdx="6" presStyleCnt="10"/>
      <dgm:spPr/>
    </dgm:pt>
    <dgm:pt modelId="{B1CF6DA2-99C2-40E1-BC20-28CDE34522DB}" type="pres">
      <dgm:prSet presAssocID="{525AEFC7-7355-4AE2-80C5-848C5B41FB5C}" presName="Child" presStyleLbl="revTx" presStyleIdx="8" presStyleCnt="12">
        <dgm:presLayoutVars>
          <dgm:chMax val="0"/>
          <dgm:chPref val="0"/>
          <dgm:bulletEnabled val="1"/>
        </dgm:presLayoutVars>
      </dgm:prSet>
      <dgm:spPr/>
      <dgm:t>
        <a:bodyPr/>
        <a:lstStyle/>
        <a:p>
          <a:endParaRPr lang="tr-TR"/>
        </a:p>
      </dgm:t>
    </dgm:pt>
    <dgm:pt modelId="{F42F7BA7-758C-4A75-B88F-9C4E2CF8DE64}" type="pres">
      <dgm:prSet presAssocID="{2E1D5E2C-3DB3-486B-B2CF-FE32888CAACA}" presName="childComposite" presStyleCnt="0">
        <dgm:presLayoutVars>
          <dgm:chMax val="0"/>
          <dgm:chPref val="0"/>
        </dgm:presLayoutVars>
      </dgm:prSet>
      <dgm:spPr/>
    </dgm:pt>
    <dgm:pt modelId="{60BDE343-F967-46D9-A180-845143F09934}" type="pres">
      <dgm:prSet presAssocID="{2E1D5E2C-3DB3-486B-B2CF-FE32888CAACA}" presName="ChildAccent" presStyleLbl="solidFgAcc1" presStyleIdx="7" presStyleCnt="10"/>
      <dgm:spPr/>
    </dgm:pt>
    <dgm:pt modelId="{20A62B2C-6ECA-4793-B6DD-0FCE2899746C}" type="pres">
      <dgm:prSet presAssocID="{2E1D5E2C-3DB3-486B-B2CF-FE32888CAACA}" presName="Child" presStyleLbl="revTx" presStyleIdx="9" presStyleCnt="12">
        <dgm:presLayoutVars>
          <dgm:chMax val="0"/>
          <dgm:chPref val="0"/>
          <dgm:bulletEnabled val="1"/>
        </dgm:presLayoutVars>
      </dgm:prSet>
      <dgm:spPr/>
      <dgm:t>
        <a:bodyPr/>
        <a:lstStyle/>
        <a:p>
          <a:endParaRPr lang="tr-TR"/>
        </a:p>
      </dgm:t>
    </dgm:pt>
    <dgm:pt modelId="{B412964F-82BC-44BC-B971-671178A44772}" type="pres">
      <dgm:prSet presAssocID="{86BC2CA8-088D-44FA-A54A-B8D33DAC6285}" presName="childComposite" presStyleCnt="0">
        <dgm:presLayoutVars>
          <dgm:chMax val="0"/>
          <dgm:chPref val="0"/>
        </dgm:presLayoutVars>
      </dgm:prSet>
      <dgm:spPr/>
    </dgm:pt>
    <dgm:pt modelId="{68C59C28-267D-494E-A63E-30026AE6C7FA}" type="pres">
      <dgm:prSet presAssocID="{86BC2CA8-088D-44FA-A54A-B8D33DAC6285}" presName="ChildAccent" presStyleLbl="solidFgAcc1" presStyleIdx="8" presStyleCnt="10"/>
      <dgm:spPr/>
    </dgm:pt>
    <dgm:pt modelId="{97F90595-E655-4895-86A9-D8F94D3DCDC2}" type="pres">
      <dgm:prSet presAssocID="{86BC2CA8-088D-44FA-A54A-B8D33DAC6285}" presName="Child" presStyleLbl="revTx" presStyleIdx="10" presStyleCnt="12">
        <dgm:presLayoutVars>
          <dgm:chMax val="0"/>
          <dgm:chPref val="0"/>
          <dgm:bulletEnabled val="1"/>
        </dgm:presLayoutVars>
      </dgm:prSet>
      <dgm:spPr/>
      <dgm:t>
        <a:bodyPr/>
        <a:lstStyle/>
        <a:p>
          <a:endParaRPr lang="tr-TR"/>
        </a:p>
      </dgm:t>
    </dgm:pt>
    <dgm:pt modelId="{DC4CCF4F-8304-4482-930C-610521B16AD7}" type="pres">
      <dgm:prSet presAssocID="{7C388F02-6396-49BF-A2FA-653A323068DE}" presName="childComposite" presStyleCnt="0">
        <dgm:presLayoutVars>
          <dgm:chMax val="0"/>
          <dgm:chPref val="0"/>
        </dgm:presLayoutVars>
      </dgm:prSet>
      <dgm:spPr/>
    </dgm:pt>
    <dgm:pt modelId="{C5CB9000-EADC-4AFD-A047-045B553E623D}" type="pres">
      <dgm:prSet presAssocID="{7C388F02-6396-49BF-A2FA-653A323068DE}" presName="ChildAccent" presStyleLbl="solidFgAcc1" presStyleIdx="9" presStyleCnt="10"/>
      <dgm:spPr/>
    </dgm:pt>
    <dgm:pt modelId="{F7133071-2374-4EA5-95B6-2AFAD752709A}" type="pres">
      <dgm:prSet presAssocID="{7C388F02-6396-49BF-A2FA-653A323068DE}" presName="Child" presStyleLbl="revTx" presStyleIdx="11" presStyleCnt="12">
        <dgm:presLayoutVars>
          <dgm:chMax val="0"/>
          <dgm:chPref val="0"/>
          <dgm:bulletEnabled val="1"/>
        </dgm:presLayoutVars>
      </dgm:prSet>
      <dgm:spPr/>
      <dgm:t>
        <a:bodyPr/>
        <a:lstStyle/>
        <a:p>
          <a:endParaRPr lang="tr-TR"/>
        </a:p>
      </dgm:t>
    </dgm:pt>
  </dgm:ptLst>
  <dgm:cxnLst>
    <dgm:cxn modelId="{06D4A04E-466A-4A64-8132-6F9CB1A18947}" srcId="{FD90EA61-CBED-40DE-B082-1814AD62B83D}" destId="{2E1D5E2C-3DB3-486B-B2CF-FE32888CAACA}" srcOrd="5" destOrd="0" parTransId="{4686FADB-74BF-476B-9015-0F1875FADB1E}" sibTransId="{0726BA58-AF7E-48B5-80E4-3A95DD4CF2F1}"/>
    <dgm:cxn modelId="{8AABBF17-66D5-4965-BBFA-25835E22C320}" type="presOf" srcId="{2E1D5E2C-3DB3-486B-B2CF-FE32888CAACA}" destId="{20A62B2C-6ECA-4793-B6DD-0FCE2899746C}" srcOrd="0" destOrd="0" presId="urn:microsoft.com/office/officeart/2008/layout/SquareAccentList"/>
    <dgm:cxn modelId="{45D1F1A9-47AC-40AD-8269-244FFE99459A}" type="presOf" srcId="{4C4EA6AD-1925-41AA-A275-164F10BD2454}" destId="{0C536AA3-F4E5-4A3B-B4EC-28444BEDB5F3}" srcOrd="0" destOrd="0" presId="urn:microsoft.com/office/officeart/2008/layout/SquareAccentList"/>
    <dgm:cxn modelId="{3C9C341B-775D-48F0-BDA1-934F0AAB4892}" srcId="{FD90EA61-CBED-40DE-B082-1814AD62B83D}" destId="{3C4F04F7-88D2-46DE-B144-4AE111FFBF71}" srcOrd="0" destOrd="0" parTransId="{6DB20096-0917-46F7-9B04-71723D5F2882}" sibTransId="{3FBC93A7-8F48-4863-860D-025A96312A2D}"/>
    <dgm:cxn modelId="{9441AF76-5522-4B51-874E-BAB4FF985D57}" type="presOf" srcId="{38EBA02A-C744-4E24-BA4D-5DC911055627}" destId="{45F5439B-C5BE-4556-898E-ADA5EB43DB2F}" srcOrd="0" destOrd="0" presId="urn:microsoft.com/office/officeart/2008/layout/SquareAccentList"/>
    <dgm:cxn modelId="{27070347-B5FB-4804-A39D-F86804DCF8FB}" srcId="{FD90EA61-CBED-40DE-B082-1814AD62B83D}" destId="{7C388F02-6396-49BF-A2FA-653A323068DE}" srcOrd="7" destOrd="0" parTransId="{A350F6FC-C527-441A-8C87-A358EBE8621D}" sibTransId="{0322B920-8979-4DB2-86E5-E97CF65462C7}"/>
    <dgm:cxn modelId="{5A50E38E-630E-4507-8A2E-6225A125918F}" type="presOf" srcId="{4076DE89-6FFF-4D99-A385-0BB35C7BFCB8}" destId="{DEC9D8D3-4D72-4CF9-91EE-0E055AFC226D}" srcOrd="0" destOrd="0" presId="urn:microsoft.com/office/officeart/2008/layout/SquareAccentList"/>
    <dgm:cxn modelId="{CDA9A50D-D8E4-4308-8C96-26B372374A91}" srcId="{4076DE89-6FFF-4D99-A385-0BB35C7BFCB8}" destId="{316996F4-B038-41B5-8077-26059D9E294A}" srcOrd="1" destOrd="0" parTransId="{FB46D080-996E-4383-BDB2-4D926863289C}" sibTransId="{1FD5CF7F-FE3C-4DF6-B275-CA103E339675}"/>
    <dgm:cxn modelId="{4E033E9E-1AD6-4551-8DAD-73770DB64681}" type="presOf" srcId="{FD90EA61-CBED-40DE-B082-1814AD62B83D}" destId="{25DF02D1-B821-4610-A11B-49A3276A12BB}" srcOrd="0" destOrd="0" presId="urn:microsoft.com/office/officeart/2008/layout/SquareAccentList"/>
    <dgm:cxn modelId="{52AE2114-AB05-4C2B-B937-042A9EBF80EE}" type="presOf" srcId="{3C4F04F7-88D2-46DE-B144-4AE111FFBF71}" destId="{D518BF76-39B2-44ED-BCDD-3F45AF3416A4}" srcOrd="0" destOrd="0" presId="urn:microsoft.com/office/officeart/2008/layout/SquareAccentList"/>
    <dgm:cxn modelId="{A40D2D6C-5C21-45D5-82F8-62643C18E1AC}" srcId="{FD90EA61-CBED-40DE-B082-1814AD62B83D}" destId="{4C4EA6AD-1925-41AA-A275-164F10BD2454}" srcOrd="1" destOrd="0" parTransId="{4CF674D9-624C-4627-95D1-AAF736FD72DD}" sibTransId="{0CCB19A7-5DF2-44F7-BB89-804C27E0CFE7}"/>
    <dgm:cxn modelId="{B7A31D41-6B9D-4369-86EE-03548DC4B73A}" srcId="{FD90EA61-CBED-40DE-B082-1814AD62B83D}" destId="{38EBA02A-C744-4E24-BA4D-5DC911055627}" srcOrd="3" destOrd="0" parTransId="{3DFF8E86-66FF-42D9-99D2-477493C4393B}" sibTransId="{1A37E3FF-03E0-4912-9413-C5FBE0E6CA0E}"/>
    <dgm:cxn modelId="{D14F5195-2BF7-431E-AB22-9C1FDE4B37F8}" srcId="{FD90EA61-CBED-40DE-B082-1814AD62B83D}" destId="{ED4C258F-78A2-4472-8B6C-E7760CC38FB1}" srcOrd="2" destOrd="0" parTransId="{BAE6384A-1056-48A3-93CA-8C00AF01A0C6}" sibTransId="{46155521-3194-4FB5-84BD-3E2A7D52BA16}"/>
    <dgm:cxn modelId="{D1F752FC-51C8-4435-A472-C89FEA3352E8}" type="presOf" srcId="{316996F4-B038-41B5-8077-26059D9E294A}" destId="{FE05C918-EE77-479D-903B-E840DF5CC61F}" srcOrd="0" destOrd="0" presId="urn:microsoft.com/office/officeart/2008/layout/SquareAccentList"/>
    <dgm:cxn modelId="{B54A0DE9-C38B-4B6F-99B7-BA76E972D2D7}" type="presOf" srcId="{CB85916C-BBF8-4E84-B153-96C2B8A5C92C}" destId="{4F14C5F7-DA18-482D-B7A1-DFBEBA524951}" srcOrd="0" destOrd="0" presId="urn:microsoft.com/office/officeart/2008/layout/SquareAccentList"/>
    <dgm:cxn modelId="{F965058D-C74B-43F1-95A1-6B1B42C73A37}" srcId="{4076DE89-6FFF-4D99-A385-0BB35C7BFCB8}" destId="{CB85916C-BBF8-4E84-B153-96C2B8A5C92C}" srcOrd="0" destOrd="0" parTransId="{53FC3E2D-ABB9-4892-BDF5-B06BEB43CA16}" sibTransId="{70E63E87-103C-4F73-8BD5-35CE89AF64D7}"/>
    <dgm:cxn modelId="{36DD3A2D-1AD0-4FBF-8C23-64E43F001E92}" type="presOf" srcId="{ED4C258F-78A2-4472-8B6C-E7760CC38FB1}" destId="{2A3E7704-19B7-4107-B2DA-7545036EB1D3}" srcOrd="0" destOrd="0" presId="urn:microsoft.com/office/officeart/2008/layout/SquareAccentList"/>
    <dgm:cxn modelId="{55B94CE4-F181-496C-A1FD-48EFA64A677D}" type="presOf" srcId="{7C388F02-6396-49BF-A2FA-653A323068DE}" destId="{F7133071-2374-4EA5-95B6-2AFAD752709A}" srcOrd="0" destOrd="0" presId="urn:microsoft.com/office/officeart/2008/layout/SquareAccentList"/>
    <dgm:cxn modelId="{7F0B4FF2-625F-429A-A360-D24FAB59ED80}" srcId="{CBB213EF-0FD1-48CB-8C9A-0A6BD0A7A973}" destId="{FD90EA61-CBED-40DE-B082-1814AD62B83D}" srcOrd="1" destOrd="0" parTransId="{9EFE1010-E1EA-4BDD-8C71-0536E363BEA0}" sibTransId="{02971309-615E-42AB-B685-E137CB913DF2}"/>
    <dgm:cxn modelId="{DA012C32-FCA9-48B2-A39F-FF8C24AB1469}" srcId="{CBB213EF-0FD1-48CB-8C9A-0A6BD0A7A973}" destId="{4076DE89-6FFF-4D99-A385-0BB35C7BFCB8}" srcOrd="0" destOrd="0" parTransId="{C25349FF-43FB-4FE9-B2DF-33849D04E69B}" sibTransId="{83950728-27E6-48DE-A8A0-36F6312B9F80}"/>
    <dgm:cxn modelId="{A1AD9B50-3DB7-4C95-8935-7A3F4DE13AF9}" type="presOf" srcId="{86BC2CA8-088D-44FA-A54A-B8D33DAC6285}" destId="{97F90595-E655-4895-86A9-D8F94D3DCDC2}" srcOrd="0" destOrd="0" presId="urn:microsoft.com/office/officeart/2008/layout/SquareAccentList"/>
    <dgm:cxn modelId="{B2065169-89CF-42EF-8C59-6B507346A461}" type="presOf" srcId="{525AEFC7-7355-4AE2-80C5-848C5B41FB5C}" destId="{B1CF6DA2-99C2-40E1-BC20-28CDE34522DB}" srcOrd="0" destOrd="0" presId="urn:microsoft.com/office/officeart/2008/layout/SquareAccentList"/>
    <dgm:cxn modelId="{C759ECE9-6D04-4DC7-B49D-1BEE6E56C898}" type="presOf" srcId="{CBB213EF-0FD1-48CB-8C9A-0A6BD0A7A973}" destId="{D0939F73-BB61-47CB-B51B-1D9E3176E212}" srcOrd="0" destOrd="0" presId="urn:microsoft.com/office/officeart/2008/layout/SquareAccentList"/>
    <dgm:cxn modelId="{26B241F3-21D2-4A2E-A1B7-79F813B141B0}" srcId="{FD90EA61-CBED-40DE-B082-1814AD62B83D}" destId="{525AEFC7-7355-4AE2-80C5-848C5B41FB5C}" srcOrd="4" destOrd="0" parTransId="{DE8FBA6F-39E2-4FB7-934D-338F4AE5CE9A}" sibTransId="{2C1EA060-71A2-44B3-B944-2C0EADA014E8}"/>
    <dgm:cxn modelId="{95901317-C3FE-4F86-9DD2-25BFB1F45DCA}" srcId="{FD90EA61-CBED-40DE-B082-1814AD62B83D}" destId="{86BC2CA8-088D-44FA-A54A-B8D33DAC6285}" srcOrd="6" destOrd="0" parTransId="{F05BDD0D-614F-413A-9A74-389BB8029932}" sibTransId="{1482B4E7-40BF-478B-8843-72F3C0C23E91}"/>
    <dgm:cxn modelId="{12732098-92FF-468F-9C07-17B67562F233}" type="presParOf" srcId="{D0939F73-BB61-47CB-B51B-1D9E3176E212}" destId="{F512EEC7-F035-478A-8DA4-15E4DF6787F1}" srcOrd="0" destOrd="0" presId="urn:microsoft.com/office/officeart/2008/layout/SquareAccentList"/>
    <dgm:cxn modelId="{64F75DE6-4BB5-4537-BD5F-71459C503179}" type="presParOf" srcId="{F512EEC7-F035-478A-8DA4-15E4DF6787F1}" destId="{19A234D1-CC38-4EAF-B219-D6AAA47056CA}" srcOrd="0" destOrd="0" presId="urn:microsoft.com/office/officeart/2008/layout/SquareAccentList"/>
    <dgm:cxn modelId="{1BA15909-E217-4013-ABFA-C7D11B619D2D}" type="presParOf" srcId="{19A234D1-CC38-4EAF-B219-D6AAA47056CA}" destId="{76108D1F-DD68-4EA9-AA28-70AB7757F26F}" srcOrd="0" destOrd="0" presId="urn:microsoft.com/office/officeart/2008/layout/SquareAccentList"/>
    <dgm:cxn modelId="{5780751E-6891-41F2-86A5-923272898C3C}" type="presParOf" srcId="{19A234D1-CC38-4EAF-B219-D6AAA47056CA}" destId="{01621FFA-9C8E-448B-BA4D-630DEC7C06DA}" srcOrd="1" destOrd="0" presId="urn:microsoft.com/office/officeart/2008/layout/SquareAccentList"/>
    <dgm:cxn modelId="{FD67AD2D-F41C-4095-BCAA-6AEBCAD64BAC}" type="presParOf" srcId="{19A234D1-CC38-4EAF-B219-D6AAA47056CA}" destId="{DEC9D8D3-4D72-4CF9-91EE-0E055AFC226D}" srcOrd="2" destOrd="0" presId="urn:microsoft.com/office/officeart/2008/layout/SquareAccentList"/>
    <dgm:cxn modelId="{EFDB9EFB-7752-4516-A9BA-D319C678D186}" type="presParOf" srcId="{F512EEC7-F035-478A-8DA4-15E4DF6787F1}" destId="{405D72CD-31E0-4201-AEF6-4ED3859D5F52}" srcOrd="1" destOrd="0" presId="urn:microsoft.com/office/officeart/2008/layout/SquareAccentList"/>
    <dgm:cxn modelId="{0E88D71F-F875-45E3-8975-7CEC63718A4A}" type="presParOf" srcId="{405D72CD-31E0-4201-AEF6-4ED3859D5F52}" destId="{F8C07A4B-51DA-4A13-840D-192B384D490D}" srcOrd="0" destOrd="0" presId="urn:microsoft.com/office/officeart/2008/layout/SquareAccentList"/>
    <dgm:cxn modelId="{AB8BF5F0-CB63-4775-88F4-27A8A596EEB9}" type="presParOf" srcId="{F8C07A4B-51DA-4A13-840D-192B384D490D}" destId="{66CE0D34-28FE-4379-9801-D887CD0B244A}" srcOrd="0" destOrd="0" presId="urn:microsoft.com/office/officeart/2008/layout/SquareAccentList"/>
    <dgm:cxn modelId="{89134CFC-C28F-4C31-A80C-700D5A6703CA}" type="presParOf" srcId="{F8C07A4B-51DA-4A13-840D-192B384D490D}" destId="{4F14C5F7-DA18-482D-B7A1-DFBEBA524951}" srcOrd="1" destOrd="0" presId="urn:microsoft.com/office/officeart/2008/layout/SquareAccentList"/>
    <dgm:cxn modelId="{D835F3E4-A429-49F5-A521-AEA16898AB46}" type="presParOf" srcId="{405D72CD-31E0-4201-AEF6-4ED3859D5F52}" destId="{5556350F-139E-4C40-A7D5-B633068A4031}" srcOrd="1" destOrd="0" presId="urn:microsoft.com/office/officeart/2008/layout/SquareAccentList"/>
    <dgm:cxn modelId="{385CAB1C-7A00-467B-A9F1-C77FE1086051}" type="presParOf" srcId="{5556350F-139E-4C40-A7D5-B633068A4031}" destId="{7DB9314C-F5B5-427F-A431-C629B0B7E399}" srcOrd="0" destOrd="0" presId="urn:microsoft.com/office/officeart/2008/layout/SquareAccentList"/>
    <dgm:cxn modelId="{1D23712C-F3AB-4421-9A25-6423D87D2024}" type="presParOf" srcId="{5556350F-139E-4C40-A7D5-B633068A4031}" destId="{FE05C918-EE77-479D-903B-E840DF5CC61F}" srcOrd="1" destOrd="0" presId="urn:microsoft.com/office/officeart/2008/layout/SquareAccentList"/>
    <dgm:cxn modelId="{4776685C-57CD-4F3E-90F0-FBE53A488546}" type="presParOf" srcId="{D0939F73-BB61-47CB-B51B-1D9E3176E212}" destId="{ABDB22F7-50EB-4B00-A639-9DCB3764B9EF}" srcOrd="1" destOrd="0" presId="urn:microsoft.com/office/officeart/2008/layout/SquareAccentList"/>
    <dgm:cxn modelId="{39D80AA6-81E3-4D82-8CC1-87506BD20843}" type="presParOf" srcId="{ABDB22F7-50EB-4B00-A639-9DCB3764B9EF}" destId="{1853FE24-0BF2-4127-952F-1908457CAA79}" srcOrd="0" destOrd="0" presId="urn:microsoft.com/office/officeart/2008/layout/SquareAccentList"/>
    <dgm:cxn modelId="{DD4D9B95-5FFF-4BD0-97B5-F6A2484314CE}" type="presParOf" srcId="{1853FE24-0BF2-4127-952F-1908457CAA79}" destId="{7834C976-B9E1-4049-BFA0-9D4108D1FC23}" srcOrd="0" destOrd="0" presId="urn:microsoft.com/office/officeart/2008/layout/SquareAccentList"/>
    <dgm:cxn modelId="{85A07BE9-126D-4062-BF9D-C2C5590FDBC0}" type="presParOf" srcId="{1853FE24-0BF2-4127-952F-1908457CAA79}" destId="{C73B2B31-3AF0-47AF-AD1F-876FF9BA6E8F}" srcOrd="1" destOrd="0" presId="urn:microsoft.com/office/officeart/2008/layout/SquareAccentList"/>
    <dgm:cxn modelId="{F7D15BA4-9DB1-4F81-89AF-D35492781CF6}" type="presParOf" srcId="{1853FE24-0BF2-4127-952F-1908457CAA79}" destId="{25DF02D1-B821-4610-A11B-49A3276A12BB}" srcOrd="2" destOrd="0" presId="urn:microsoft.com/office/officeart/2008/layout/SquareAccentList"/>
    <dgm:cxn modelId="{699ADEE8-69CC-4333-9634-85E852FCE472}" type="presParOf" srcId="{ABDB22F7-50EB-4B00-A639-9DCB3764B9EF}" destId="{6A2E7ACE-BFE7-4C6F-B6DF-8FE8369352BC}" srcOrd="1" destOrd="0" presId="urn:microsoft.com/office/officeart/2008/layout/SquareAccentList"/>
    <dgm:cxn modelId="{F00EDCB5-7268-407D-832E-721E64178B60}" type="presParOf" srcId="{6A2E7ACE-BFE7-4C6F-B6DF-8FE8369352BC}" destId="{C14CDBAD-4564-4FA3-825D-ECD435CBA017}" srcOrd="0" destOrd="0" presId="urn:microsoft.com/office/officeart/2008/layout/SquareAccentList"/>
    <dgm:cxn modelId="{E3802B95-7A7E-49E9-860C-F040C83208C8}" type="presParOf" srcId="{C14CDBAD-4564-4FA3-825D-ECD435CBA017}" destId="{FB001924-AA4C-4DC1-A261-0218E42313F3}" srcOrd="0" destOrd="0" presId="urn:microsoft.com/office/officeart/2008/layout/SquareAccentList"/>
    <dgm:cxn modelId="{C0E50C6E-3DBD-4587-9DF2-638BF38F9EEE}" type="presParOf" srcId="{C14CDBAD-4564-4FA3-825D-ECD435CBA017}" destId="{D518BF76-39B2-44ED-BCDD-3F45AF3416A4}" srcOrd="1" destOrd="0" presId="urn:microsoft.com/office/officeart/2008/layout/SquareAccentList"/>
    <dgm:cxn modelId="{26816BBF-1BF3-4AB8-992C-8A7FE92AE1C9}" type="presParOf" srcId="{6A2E7ACE-BFE7-4C6F-B6DF-8FE8369352BC}" destId="{30D0A2B9-3F1B-4C2B-948F-9D59327C9963}" srcOrd="1" destOrd="0" presId="urn:microsoft.com/office/officeart/2008/layout/SquareAccentList"/>
    <dgm:cxn modelId="{C2D666D3-64C8-4BE0-A68E-F6737274B891}" type="presParOf" srcId="{30D0A2B9-3F1B-4C2B-948F-9D59327C9963}" destId="{FAD198AB-BCC5-45E4-8DD4-0A3F2CC98109}" srcOrd="0" destOrd="0" presId="urn:microsoft.com/office/officeart/2008/layout/SquareAccentList"/>
    <dgm:cxn modelId="{F1954CB3-6391-4A93-99D8-EA1792A77A57}" type="presParOf" srcId="{30D0A2B9-3F1B-4C2B-948F-9D59327C9963}" destId="{0C536AA3-F4E5-4A3B-B4EC-28444BEDB5F3}" srcOrd="1" destOrd="0" presId="urn:microsoft.com/office/officeart/2008/layout/SquareAccentList"/>
    <dgm:cxn modelId="{AC983A29-0286-4C3D-A4BC-6331144DA2BB}" type="presParOf" srcId="{6A2E7ACE-BFE7-4C6F-B6DF-8FE8369352BC}" destId="{1F6BDAB3-53A8-49C0-82C2-5785683D55A7}" srcOrd="2" destOrd="0" presId="urn:microsoft.com/office/officeart/2008/layout/SquareAccentList"/>
    <dgm:cxn modelId="{8AFBBB5E-8FA0-4B7F-B831-9E48FD41A18B}" type="presParOf" srcId="{1F6BDAB3-53A8-49C0-82C2-5785683D55A7}" destId="{B7777F7B-0C05-4849-9CE1-51767367683C}" srcOrd="0" destOrd="0" presId="urn:microsoft.com/office/officeart/2008/layout/SquareAccentList"/>
    <dgm:cxn modelId="{B521940F-CDA2-416A-A27B-AF4A99717629}" type="presParOf" srcId="{1F6BDAB3-53A8-49C0-82C2-5785683D55A7}" destId="{2A3E7704-19B7-4107-B2DA-7545036EB1D3}" srcOrd="1" destOrd="0" presId="urn:microsoft.com/office/officeart/2008/layout/SquareAccentList"/>
    <dgm:cxn modelId="{047972FD-DE74-4A51-BF4F-E55EA04B2A3D}" type="presParOf" srcId="{6A2E7ACE-BFE7-4C6F-B6DF-8FE8369352BC}" destId="{144B86D0-942E-4642-98EB-70FA85EC1659}" srcOrd="3" destOrd="0" presId="urn:microsoft.com/office/officeart/2008/layout/SquareAccentList"/>
    <dgm:cxn modelId="{BF68E183-1DF5-46E7-A09E-B63A37725538}" type="presParOf" srcId="{144B86D0-942E-4642-98EB-70FA85EC1659}" destId="{FC53A3F9-B78A-4174-A53B-52EF32D2A8BC}" srcOrd="0" destOrd="0" presId="urn:microsoft.com/office/officeart/2008/layout/SquareAccentList"/>
    <dgm:cxn modelId="{A67DE7C2-8F69-40BB-879C-87863E94D687}" type="presParOf" srcId="{144B86D0-942E-4642-98EB-70FA85EC1659}" destId="{45F5439B-C5BE-4556-898E-ADA5EB43DB2F}" srcOrd="1" destOrd="0" presId="urn:microsoft.com/office/officeart/2008/layout/SquareAccentList"/>
    <dgm:cxn modelId="{C3EFCBCB-85D0-425E-AD2C-2A5F13A36F1B}" type="presParOf" srcId="{6A2E7ACE-BFE7-4C6F-B6DF-8FE8369352BC}" destId="{02CB00C5-619C-48FD-8ECE-4733CACF2B52}" srcOrd="4" destOrd="0" presId="urn:microsoft.com/office/officeart/2008/layout/SquareAccentList"/>
    <dgm:cxn modelId="{E377403E-1CAC-4747-82AD-E3FF9F7DAAC1}" type="presParOf" srcId="{02CB00C5-619C-48FD-8ECE-4733CACF2B52}" destId="{6A6C7F58-17CD-4541-818D-942C4EF5B45A}" srcOrd="0" destOrd="0" presId="urn:microsoft.com/office/officeart/2008/layout/SquareAccentList"/>
    <dgm:cxn modelId="{FC2F83B6-B495-46A0-B1B4-0F715F8CB922}" type="presParOf" srcId="{02CB00C5-619C-48FD-8ECE-4733CACF2B52}" destId="{B1CF6DA2-99C2-40E1-BC20-28CDE34522DB}" srcOrd="1" destOrd="0" presId="urn:microsoft.com/office/officeart/2008/layout/SquareAccentList"/>
    <dgm:cxn modelId="{C80FA673-CE6A-4576-98E0-F3106A34A13F}" type="presParOf" srcId="{6A2E7ACE-BFE7-4C6F-B6DF-8FE8369352BC}" destId="{F42F7BA7-758C-4A75-B88F-9C4E2CF8DE64}" srcOrd="5" destOrd="0" presId="urn:microsoft.com/office/officeart/2008/layout/SquareAccentList"/>
    <dgm:cxn modelId="{F849CCDC-043E-4C80-8908-63CFBF8929A5}" type="presParOf" srcId="{F42F7BA7-758C-4A75-B88F-9C4E2CF8DE64}" destId="{60BDE343-F967-46D9-A180-845143F09934}" srcOrd="0" destOrd="0" presId="urn:microsoft.com/office/officeart/2008/layout/SquareAccentList"/>
    <dgm:cxn modelId="{3BFEB408-3039-4C9A-90FD-914FC8539444}" type="presParOf" srcId="{F42F7BA7-758C-4A75-B88F-9C4E2CF8DE64}" destId="{20A62B2C-6ECA-4793-B6DD-0FCE2899746C}" srcOrd="1" destOrd="0" presId="urn:microsoft.com/office/officeart/2008/layout/SquareAccentList"/>
    <dgm:cxn modelId="{9F7E08E4-7C78-402B-8091-1B90F5AF8625}" type="presParOf" srcId="{6A2E7ACE-BFE7-4C6F-B6DF-8FE8369352BC}" destId="{B412964F-82BC-44BC-B971-671178A44772}" srcOrd="6" destOrd="0" presId="urn:microsoft.com/office/officeart/2008/layout/SquareAccentList"/>
    <dgm:cxn modelId="{6A046038-8489-407D-9D1D-901FEC1D4817}" type="presParOf" srcId="{B412964F-82BC-44BC-B971-671178A44772}" destId="{68C59C28-267D-494E-A63E-30026AE6C7FA}" srcOrd="0" destOrd="0" presId="urn:microsoft.com/office/officeart/2008/layout/SquareAccentList"/>
    <dgm:cxn modelId="{9084AEAE-1D49-449A-9F7B-7234AC01DA6C}" type="presParOf" srcId="{B412964F-82BC-44BC-B971-671178A44772}" destId="{97F90595-E655-4895-86A9-D8F94D3DCDC2}" srcOrd="1" destOrd="0" presId="urn:microsoft.com/office/officeart/2008/layout/SquareAccentList"/>
    <dgm:cxn modelId="{0FBF29FC-7D53-4A29-8422-96F1EA4E47E2}" type="presParOf" srcId="{6A2E7ACE-BFE7-4C6F-B6DF-8FE8369352BC}" destId="{DC4CCF4F-8304-4482-930C-610521B16AD7}" srcOrd="7" destOrd="0" presId="urn:microsoft.com/office/officeart/2008/layout/SquareAccentList"/>
    <dgm:cxn modelId="{B2452319-125C-48A0-B26F-C6DB5FBFF5D1}" type="presParOf" srcId="{DC4CCF4F-8304-4482-930C-610521B16AD7}" destId="{C5CB9000-EADC-4AFD-A047-045B553E623D}" srcOrd="0" destOrd="0" presId="urn:microsoft.com/office/officeart/2008/layout/SquareAccentList"/>
    <dgm:cxn modelId="{49B144EC-94B9-404B-BC40-B6AEDDB8CC5D}" type="presParOf" srcId="{DC4CCF4F-8304-4482-930C-610521B16AD7}" destId="{F7133071-2374-4EA5-95B6-2AFAD752709A}"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B2A9FC-E6E5-49D3-A4C7-3E9E13DCDA64}" type="doc">
      <dgm:prSet loTypeId="urn:microsoft.com/office/officeart/2005/8/layout/chevron1" loCatId="process" qsTypeId="urn:microsoft.com/office/officeart/2005/8/quickstyle/simple1" qsCatId="simple" csTypeId="urn:microsoft.com/office/officeart/2005/8/colors/accent2_1" csCatId="accent2" phldr="1"/>
      <dgm:spPr/>
    </dgm:pt>
    <dgm:pt modelId="{584A5B72-1F78-41BA-82E6-52794E4E17E3}">
      <dgm:prSet phldrT="[Metin]" custT="1"/>
      <dgm:spPr/>
      <dgm:t>
        <a:bodyPr/>
        <a:lstStyle/>
        <a:p>
          <a:r>
            <a:rPr lang="tr-TR" sz="1400" b="1" dirty="0"/>
            <a:t>Başvuru: İBGS</a:t>
          </a:r>
        </a:p>
      </dgm:t>
    </dgm:pt>
    <dgm:pt modelId="{562C0F59-960A-4DB7-A659-FA68538EFD81}" type="parTrans" cxnId="{EF038020-2F0D-438F-984A-E788BD0609E5}">
      <dgm:prSet/>
      <dgm:spPr/>
      <dgm:t>
        <a:bodyPr/>
        <a:lstStyle/>
        <a:p>
          <a:endParaRPr lang="tr-TR"/>
        </a:p>
      </dgm:t>
    </dgm:pt>
    <dgm:pt modelId="{DA52F5AA-2FD8-4402-9435-6CCEBB887852}" type="sibTrans" cxnId="{EF038020-2F0D-438F-984A-E788BD0609E5}">
      <dgm:prSet/>
      <dgm:spPr/>
      <dgm:t>
        <a:bodyPr/>
        <a:lstStyle/>
        <a:p>
          <a:endParaRPr lang="tr-TR"/>
        </a:p>
      </dgm:t>
    </dgm:pt>
    <dgm:pt modelId="{3CAE2220-5522-48EB-9DD0-7F06A2750B65}">
      <dgm:prSet phldrT="[Metin]" custT="1"/>
      <dgm:spPr/>
      <dgm:t>
        <a:bodyPr/>
        <a:lstStyle/>
        <a:p>
          <a:r>
            <a:rPr lang="tr-TR" sz="1200" b="1" dirty="0"/>
            <a:t>Gümrük Beyannameleri İBGS’CE onaylanır</a:t>
          </a:r>
        </a:p>
      </dgm:t>
    </dgm:pt>
    <dgm:pt modelId="{69465A97-9E01-4CDB-87B8-98A081D81D87}" type="parTrans" cxnId="{6DA461C7-21D2-4BC6-9B02-01C585054FEF}">
      <dgm:prSet/>
      <dgm:spPr/>
      <dgm:t>
        <a:bodyPr/>
        <a:lstStyle/>
        <a:p>
          <a:endParaRPr lang="tr-TR"/>
        </a:p>
      </dgm:t>
    </dgm:pt>
    <dgm:pt modelId="{557FC84A-EB55-499C-867A-E95CAA979A4E}" type="sibTrans" cxnId="{6DA461C7-21D2-4BC6-9B02-01C585054FEF}">
      <dgm:prSet/>
      <dgm:spPr/>
      <dgm:t>
        <a:bodyPr/>
        <a:lstStyle/>
        <a:p>
          <a:endParaRPr lang="tr-TR"/>
        </a:p>
      </dgm:t>
    </dgm:pt>
    <dgm:pt modelId="{6EB12B86-0330-465A-97F8-9377ED4F5373}">
      <dgm:prSet phldrT="[Metin]" custT="1"/>
      <dgm:spPr/>
      <dgm:t>
        <a:bodyPr/>
        <a:lstStyle/>
        <a:p>
          <a:pPr algn="ctr"/>
          <a:r>
            <a:rPr lang="tr-TR" sz="1200" b="1" dirty="0"/>
            <a:t>Onaylanmış Gümrük Beyannameleri 30  gün içinde gümrük idarelerine sunulur</a:t>
          </a:r>
        </a:p>
      </dgm:t>
    </dgm:pt>
    <dgm:pt modelId="{FEE48753-D4D5-4643-AA21-21F1D43BC376}" type="parTrans" cxnId="{91B10153-24F9-49DC-92CB-7D49C88DDACF}">
      <dgm:prSet/>
      <dgm:spPr/>
      <dgm:t>
        <a:bodyPr/>
        <a:lstStyle/>
        <a:p>
          <a:endParaRPr lang="tr-TR"/>
        </a:p>
      </dgm:t>
    </dgm:pt>
    <dgm:pt modelId="{D6485A3C-FDC9-4A61-8A56-9751C38677BE}" type="sibTrans" cxnId="{91B10153-24F9-49DC-92CB-7D49C88DDACF}">
      <dgm:prSet/>
      <dgm:spPr/>
      <dgm:t>
        <a:bodyPr/>
        <a:lstStyle/>
        <a:p>
          <a:endParaRPr lang="tr-TR"/>
        </a:p>
      </dgm:t>
    </dgm:pt>
    <dgm:pt modelId="{A8063E9F-07C6-416F-8C37-C171BF1566BE}">
      <dgm:prSet custT="1"/>
      <dgm:spPr/>
      <dgm:t>
        <a:bodyPr/>
        <a:lstStyle/>
        <a:p>
          <a:r>
            <a:rPr lang="tr-TR" sz="1200" b="1" dirty="0"/>
            <a:t>Kesin satıştan sonraki 30 gün içerisinde  durumu ( kesin satış faturası vd. belgelerle birlikte </a:t>
          </a:r>
          <a:r>
            <a:rPr lang="tr-TR" sz="1200" b="1" dirty="0" err="1"/>
            <a:t>İBGS’ye</a:t>
          </a:r>
          <a:r>
            <a:rPr lang="tr-TR" sz="1200" b="1" dirty="0"/>
            <a:t> bildirir</a:t>
          </a:r>
        </a:p>
      </dgm:t>
    </dgm:pt>
    <dgm:pt modelId="{658ACF03-5E23-4682-8D84-BB915E56EF71}" type="parTrans" cxnId="{9794A567-7460-400A-BC2C-72B4C94877D2}">
      <dgm:prSet/>
      <dgm:spPr/>
      <dgm:t>
        <a:bodyPr/>
        <a:lstStyle/>
        <a:p>
          <a:endParaRPr lang="tr-TR"/>
        </a:p>
      </dgm:t>
    </dgm:pt>
    <dgm:pt modelId="{F4B74FD4-2CB9-4701-BDEB-EB3FC3F878B8}" type="sibTrans" cxnId="{9794A567-7460-400A-BC2C-72B4C94877D2}">
      <dgm:prSet/>
      <dgm:spPr/>
      <dgm:t>
        <a:bodyPr/>
        <a:lstStyle/>
        <a:p>
          <a:endParaRPr lang="tr-TR"/>
        </a:p>
      </dgm:t>
    </dgm:pt>
    <dgm:pt modelId="{EE298E3A-DB15-4107-856F-2099984F5B96}" type="pres">
      <dgm:prSet presAssocID="{6CB2A9FC-E6E5-49D3-A4C7-3E9E13DCDA64}" presName="Name0" presStyleCnt="0">
        <dgm:presLayoutVars>
          <dgm:dir/>
          <dgm:animLvl val="lvl"/>
          <dgm:resizeHandles val="exact"/>
        </dgm:presLayoutVars>
      </dgm:prSet>
      <dgm:spPr/>
    </dgm:pt>
    <dgm:pt modelId="{2C894611-80EF-4AF9-9DF5-A7531FC68C62}" type="pres">
      <dgm:prSet presAssocID="{584A5B72-1F78-41BA-82E6-52794E4E17E3}" presName="parTxOnly" presStyleLbl="node1" presStyleIdx="0" presStyleCnt="4" custScaleY="129728">
        <dgm:presLayoutVars>
          <dgm:chMax val="0"/>
          <dgm:chPref val="0"/>
          <dgm:bulletEnabled val="1"/>
        </dgm:presLayoutVars>
      </dgm:prSet>
      <dgm:spPr/>
      <dgm:t>
        <a:bodyPr/>
        <a:lstStyle/>
        <a:p>
          <a:endParaRPr lang="tr-TR"/>
        </a:p>
      </dgm:t>
    </dgm:pt>
    <dgm:pt modelId="{207A0570-C706-4F8E-A9F6-D1E92D0A9B15}" type="pres">
      <dgm:prSet presAssocID="{DA52F5AA-2FD8-4402-9435-6CCEBB887852}" presName="parTxOnlySpace" presStyleCnt="0"/>
      <dgm:spPr/>
    </dgm:pt>
    <dgm:pt modelId="{B2DA5839-F96D-43EE-921D-62A71B80A815}" type="pres">
      <dgm:prSet presAssocID="{3CAE2220-5522-48EB-9DD0-7F06A2750B65}" presName="parTxOnly" presStyleLbl="node1" presStyleIdx="1" presStyleCnt="4" custScaleY="129728">
        <dgm:presLayoutVars>
          <dgm:chMax val="0"/>
          <dgm:chPref val="0"/>
          <dgm:bulletEnabled val="1"/>
        </dgm:presLayoutVars>
      </dgm:prSet>
      <dgm:spPr/>
      <dgm:t>
        <a:bodyPr/>
        <a:lstStyle/>
        <a:p>
          <a:endParaRPr lang="tr-TR"/>
        </a:p>
      </dgm:t>
    </dgm:pt>
    <dgm:pt modelId="{F87030DB-A9D6-4831-83D3-7164291BA644}" type="pres">
      <dgm:prSet presAssocID="{557FC84A-EB55-499C-867A-E95CAA979A4E}" presName="parTxOnlySpace" presStyleCnt="0"/>
      <dgm:spPr/>
    </dgm:pt>
    <dgm:pt modelId="{415AB58A-2885-494C-AB67-4E2085B7DE98}" type="pres">
      <dgm:prSet presAssocID="{6EB12B86-0330-465A-97F8-9377ED4F5373}" presName="parTxOnly" presStyleLbl="node1" presStyleIdx="2" presStyleCnt="4" custScaleY="129728">
        <dgm:presLayoutVars>
          <dgm:chMax val="0"/>
          <dgm:chPref val="0"/>
          <dgm:bulletEnabled val="1"/>
        </dgm:presLayoutVars>
      </dgm:prSet>
      <dgm:spPr/>
      <dgm:t>
        <a:bodyPr/>
        <a:lstStyle/>
        <a:p>
          <a:endParaRPr lang="tr-TR"/>
        </a:p>
      </dgm:t>
    </dgm:pt>
    <dgm:pt modelId="{4495993C-4FD7-47FD-8A70-C7CF743D3A30}" type="pres">
      <dgm:prSet presAssocID="{D6485A3C-FDC9-4A61-8A56-9751C38677BE}" presName="parTxOnlySpace" presStyleCnt="0"/>
      <dgm:spPr/>
    </dgm:pt>
    <dgm:pt modelId="{7BD703D7-488F-4A67-AB02-504847146270}" type="pres">
      <dgm:prSet presAssocID="{A8063E9F-07C6-416F-8C37-C171BF1566BE}" presName="parTxOnly" presStyleLbl="node1" presStyleIdx="3" presStyleCnt="4" custScaleY="129728">
        <dgm:presLayoutVars>
          <dgm:chMax val="0"/>
          <dgm:chPref val="0"/>
          <dgm:bulletEnabled val="1"/>
        </dgm:presLayoutVars>
      </dgm:prSet>
      <dgm:spPr/>
      <dgm:t>
        <a:bodyPr/>
        <a:lstStyle/>
        <a:p>
          <a:endParaRPr lang="tr-TR"/>
        </a:p>
      </dgm:t>
    </dgm:pt>
  </dgm:ptLst>
  <dgm:cxnLst>
    <dgm:cxn modelId="{F5BA413B-A606-4F1B-8DF5-A19DD5A385A4}" type="presOf" srcId="{6CB2A9FC-E6E5-49D3-A4C7-3E9E13DCDA64}" destId="{EE298E3A-DB15-4107-856F-2099984F5B96}" srcOrd="0" destOrd="0" presId="urn:microsoft.com/office/officeart/2005/8/layout/chevron1"/>
    <dgm:cxn modelId="{6DA461C7-21D2-4BC6-9B02-01C585054FEF}" srcId="{6CB2A9FC-E6E5-49D3-A4C7-3E9E13DCDA64}" destId="{3CAE2220-5522-48EB-9DD0-7F06A2750B65}" srcOrd="1" destOrd="0" parTransId="{69465A97-9E01-4CDB-87B8-98A081D81D87}" sibTransId="{557FC84A-EB55-499C-867A-E95CAA979A4E}"/>
    <dgm:cxn modelId="{848B804A-7F11-40DF-99FD-5044C7D83745}" type="presOf" srcId="{584A5B72-1F78-41BA-82E6-52794E4E17E3}" destId="{2C894611-80EF-4AF9-9DF5-A7531FC68C62}" srcOrd="0" destOrd="0" presId="urn:microsoft.com/office/officeart/2005/8/layout/chevron1"/>
    <dgm:cxn modelId="{65558916-1397-4033-BA48-23C78042686D}" type="presOf" srcId="{3CAE2220-5522-48EB-9DD0-7F06A2750B65}" destId="{B2DA5839-F96D-43EE-921D-62A71B80A815}" srcOrd="0" destOrd="0" presId="urn:microsoft.com/office/officeart/2005/8/layout/chevron1"/>
    <dgm:cxn modelId="{409219FB-223F-4571-BBBF-F4E9B45417E4}" type="presOf" srcId="{A8063E9F-07C6-416F-8C37-C171BF1566BE}" destId="{7BD703D7-488F-4A67-AB02-504847146270}" srcOrd="0" destOrd="0" presId="urn:microsoft.com/office/officeart/2005/8/layout/chevron1"/>
    <dgm:cxn modelId="{91B10153-24F9-49DC-92CB-7D49C88DDACF}" srcId="{6CB2A9FC-E6E5-49D3-A4C7-3E9E13DCDA64}" destId="{6EB12B86-0330-465A-97F8-9377ED4F5373}" srcOrd="2" destOrd="0" parTransId="{FEE48753-D4D5-4643-AA21-21F1D43BC376}" sibTransId="{D6485A3C-FDC9-4A61-8A56-9751C38677BE}"/>
    <dgm:cxn modelId="{9794A567-7460-400A-BC2C-72B4C94877D2}" srcId="{6CB2A9FC-E6E5-49D3-A4C7-3E9E13DCDA64}" destId="{A8063E9F-07C6-416F-8C37-C171BF1566BE}" srcOrd="3" destOrd="0" parTransId="{658ACF03-5E23-4682-8D84-BB915E56EF71}" sibTransId="{F4B74FD4-2CB9-4701-BDEB-EB3FC3F878B8}"/>
    <dgm:cxn modelId="{B0E0F67B-425C-4528-A628-3689501A6F55}" type="presOf" srcId="{6EB12B86-0330-465A-97F8-9377ED4F5373}" destId="{415AB58A-2885-494C-AB67-4E2085B7DE98}" srcOrd="0" destOrd="0" presId="urn:microsoft.com/office/officeart/2005/8/layout/chevron1"/>
    <dgm:cxn modelId="{EF038020-2F0D-438F-984A-E788BD0609E5}" srcId="{6CB2A9FC-E6E5-49D3-A4C7-3E9E13DCDA64}" destId="{584A5B72-1F78-41BA-82E6-52794E4E17E3}" srcOrd="0" destOrd="0" parTransId="{562C0F59-960A-4DB7-A659-FA68538EFD81}" sibTransId="{DA52F5AA-2FD8-4402-9435-6CCEBB887852}"/>
    <dgm:cxn modelId="{39761E01-1E46-4B9C-B2FC-C823F0DF0579}" type="presParOf" srcId="{EE298E3A-DB15-4107-856F-2099984F5B96}" destId="{2C894611-80EF-4AF9-9DF5-A7531FC68C62}" srcOrd="0" destOrd="0" presId="urn:microsoft.com/office/officeart/2005/8/layout/chevron1"/>
    <dgm:cxn modelId="{3C98A723-2FEC-43F7-8BD5-4128CDDC3B38}" type="presParOf" srcId="{EE298E3A-DB15-4107-856F-2099984F5B96}" destId="{207A0570-C706-4F8E-A9F6-D1E92D0A9B15}" srcOrd="1" destOrd="0" presId="urn:microsoft.com/office/officeart/2005/8/layout/chevron1"/>
    <dgm:cxn modelId="{A1A146B9-0B58-4D5F-90D2-B7905DA46DDF}" type="presParOf" srcId="{EE298E3A-DB15-4107-856F-2099984F5B96}" destId="{B2DA5839-F96D-43EE-921D-62A71B80A815}" srcOrd="2" destOrd="0" presId="urn:microsoft.com/office/officeart/2005/8/layout/chevron1"/>
    <dgm:cxn modelId="{8B84C8F5-DACE-4592-ABD6-4D273C096A90}" type="presParOf" srcId="{EE298E3A-DB15-4107-856F-2099984F5B96}" destId="{F87030DB-A9D6-4831-83D3-7164291BA644}" srcOrd="3" destOrd="0" presId="urn:microsoft.com/office/officeart/2005/8/layout/chevron1"/>
    <dgm:cxn modelId="{0F8A239D-DEEF-4F0D-8F9F-897E10D6D69E}" type="presParOf" srcId="{EE298E3A-DB15-4107-856F-2099984F5B96}" destId="{415AB58A-2885-494C-AB67-4E2085B7DE98}" srcOrd="4" destOrd="0" presId="urn:microsoft.com/office/officeart/2005/8/layout/chevron1"/>
    <dgm:cxn modelId="{F781FBBE-5436-47D3-8CE5-5FC9D8096E50}" type="presParOf" srcId="{EE298E3A-DB15-4107-856F-2099984F5B96}" destId="{4495993C-4FD7-47FD-8A70-C7CF743D3A30}" srcOrd="5" destOrd="0" presId="urn:microsoft.com/office/officeart/2005/8/layout/chevron1"/>
    <dgm:cxn modelId="{CC2F30D1-06D9-4C10-AB7E-C29C58EDA62A}" type="presParOf" srcId="{EE298E3A-DB15-4107-856F-2099984F5B96}" destId="{7BD703D7-488F-4A67-AB02-504847146270}"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B7A4C25-FFB7-4860-8B4A-9EBA8192E728}"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tr-TR"/>
        </a:p>
      </dgm:t>
    </dgm:pt>
    <dgm:pt modelId="{42EA9CE3-7C93-4228-8778-25BA8B17ED1F}">
      <dgm:prSet phldrT="[Metin]"/>
      <dgm:spPr/>
      <dgm:t>
        <a:bodyPr/>
        <a:lstStyle/>
        <a:p>
          <a:r>
            <a:rPr lang="tr-TR" dirty="0"/>
            <a:t>Dahilde İşleme Rejimi Nedir?</a:t>
          </a:r>
        </a:p>
      </dgm:t>
    </dgm:pt>
    <dgm:pt modelId="{24AD6250-6EF8-4D4A-B490-5072689200A1}" type="parTrans" cxnId="{F0D4EF4E-AA54-4BC9-8AC2-094429CFCC9F}">
      <dgm:prSet/>
      <dgm:spPr/>
      <dgm:t>
        <a:bodyPr/>
        <a:lstStyle/>
        <a:p>
          <a:endParaRPr lang="tr-TR"/>
        </a:p>
      </dgm:t>
    </dgm:pt>
    <dgm:pt modelId="{9FCA24F9-FCB9-4106-A8A1-0A132985514D}" type="sibTrans" cxnId="{F0D4EF4E-AA54-4BC9-8AC2-094429CFCC9F}">
      <dgm:prSet/>
      <dgm:spPr/>
      <dgm:t>
        <a:bodyPr/>
        <a:lstStyle/>
        <a:p>
          <a:endParaRPr lang="tr-TR"/>
        </a:p>
      </dgm:t>
    </dgm:pt>
    <dgm:pt modelId="{F788DE8C-F2A9-4EAD-999F-FE13F5CBAD9C}">
      <dgm:prSet/>
      <dgm:spPr/>
      <dgm:t>
        <a:bodyPr/>
        <a:lstStyle/>
        <a:p>
          <a:endParaRPr lang="tr-TR" dirty="0"/>
        </a:p>
      </dgm:t>
    </dgm:pt>
    <dgm:pt modelId="{8AAA9BA9-4ED4-406C-A80A-8DD9495AD841}" type="parTrans" cxnId="{631E32CA-7213-4756-9E9E-96D3604C4904}">
      <dgm:prSet/>
      <dgm:spPr/>
      <dgm:t>
        <a:bodyPr/>
        <a:lstStyle/>
        <a:p>
          <a:endParaRPr lang="tr-TR"/>
        </a:p>
      </dgm:t>
    </dgm:pt>
    <dgm:pt modelId="{F5457274-A96C-482B-B2DA-845A54FC2DE8}" type="sibTrans" cxnId="{631E32CA-7213-4756-9E9E-96D3604C4904}">
      <dgm:prSet/>
      <dgm:spPr/>
      <dgm:t>
        <a:bodyPr/>
        <a:lstStyle/>
        <a:p>
          <a:endParaRPr lang="tr-TR"/>
        </a:p>
      </dgm:t>
    </dgm:pt>
    <dgm:pt modelId="{DEC2A9CD-7557-4227-A65E-99EADCE38AE5}">
      <dgm:prSet/>
      <dgm:spPr/>
      <dgm:t>
        <a:bodyPr/>
        <a:lstStyle/>
        <a:p>
          <a:r>
            <a:rPr lang="tr-TR" dirty="0"/>
            <a:t>Dahilde İşleme izin Belgesi ve İzni</a:t>
          </a:r>
        </a:p>
      </dgm:t>
    </dgm:pt>
    <dgm:pt modelId="{A233A025-0AFA-4632-BFE0-A2F976793618}" type="parTrans" cxnId="{A2E05248-6557-414D-AFD9-9F77389884F3}">
      <dgm:prSet/>
      <dgm:spPr/>
      <dgm:t>
        <a:bodyPr/>
        <a:lstStyle/>
        <a:p>
          <a:endParaRPr lang="tr-TR"/>
        </a:p>
      </dgm:t>
    </dgm:pt>
    <dgm:pt modelId="{CD508881-E1D8-4250-AD61-540642D7D6B0}" type="sibTrans" cxnId="{A2E05248-6557-414D-AFD9-9F77389884F3}">
      <dgm:prSet/>
      <dgm:spPr/>
      <dgm:t>
        <a:bodyPr/>
        <a:lstStyle/>
        <a:p>
          <a:endParaRPr lang="tr-TR"/>
        </a:p>
      </dgm:t>
    </dgm:pt>
    <dgm:pt modelId="{957B7AA5-B2F0-46E5-9A44-A8D1EAE22600}">
      <dgm:prSet/>
      <dgm:spPr/>
      <dgm:t>
        <a:bodyPr/>
        <a:lstStyle/>
        <a:p>
          <a:r>
            <a:rPr lang="tr-TR" dirty="0"/>
            <a:t>Neden Dahilde İşleme Rejimi?</a:t>
          </a:r>
        </a:p>
      </dgm:t>
    </dgm:pt>
    <dgm:pt modelId="{A52D57A2-D690-4883-83F7-6981106A49B8}" type="parTrans" cxnId="{77305792-DD08-470E-9919-79139797B435}">
      <dgm:prSet/>
      <dgm:spPr/>
      <dgm:t>
        <a:bodyPr/>
        <a:lstStyle/>
        <a:p>
          <a:endParaRPr lang="tr-TR"/>
        </a:p>
      </dgm:t>
    </dgm:pt>
    <dgm:pt modelId="{7F2D0D40-A717-48C7-85B1-ACFF92E90187}" type="sibTrans" cxnId="{77305792-DD08-470E-9919-79139797B435}">
      <dgm:prSet/>
      <dgm:spPr/>
      <dgm:t>
        <a:bodyPr/>
        <a:lstStyle/>
        <a:p>
          <a:endParaRPr lang="tr-TR"/>
        </a:p>
      </dgm:t>
    </dgm:pt>
    <dgm:pt modelId="{82E8538F-8496-48C5-BF62-60A23DAA0ED4}">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tr-TR" dirty="0"/>
        </a:p>
        <a:p>
          <a:pPr marL="0" marR="0" lvl="0" indent="0" defTabSz="914400" eaLnBrk="1" fontAlgn="auto" latinLnBrk="0" hangingPunct="1">
            <a:lnSpc>
              <a:spcPct val="100000"/>
            </a:lnSpc>
            <a:spcBef>
              <a:spcPts val="0"/>
            </a:spcBef>
            <a:spcAft>
              <a:spcPts val="0"/>
            </a:spcAft>
            <a:buClrTx/>
            <a:buSzTx/>
            <a:buFontTx/>
            <a:buNone/>
            <a:tabLst/>
            <a:defRPr/>
          </a:pPr>
          <a:r>
            <a:rPr lang="tr-TR" dirty="0"/>
            <a:t>Dahilde İşleme Rejimi Mevzuatı</a:t>
          </a:r>
        </a:p>
        <a:p>
          <a:pPr lvl="0" defTabSz="1244600">
            <a:lnSpc>
              <a:spcPct val="90000"/>
            </a:lnSpc>
            <a:spcBef>
              <a:spcPct val="0"/>
            </a:spcBef>
            <a:spcAft>
              <a:spcPct val="35000"/>
            </a:spcAft>
          </a:pPr>
          <a:endParaRPr lang="tr-TR" dirty="0"/>
        </a:p>
      </dgm:t>
    </dgm:pt>
    <dgm:pt modelId="{F0A093B9-306F-43E1-BC49-A7BB7292268F}" type="parTrans" cxnId="{9328E85D-11CB-402B-8787-D03C7B38ED33}">
      <dgm:prSet/>
      <dgm:spPr/>
      <dgm:t>
        <a:bodyPr/>
        <a:lstStyle/>
        <a:p>
          <a:endParaRPr lang="tr-TR"/>
        </a:p>
      </dgm:t>
    </dgm:pt>
    <dgm:pt modelId="{A6A18EFF-A70E-4C5B-958C-76C28687350D}" type="sibTrans" cxnId="{9328E85D-11CB-402B-8787-D03C7B38ED33}">
      <dgm:prSet/>
      <dgm:spPr/>
      <dgm:t>
        <a:bodyPr/>
        <a:lstStyle/>
        <a:p>
          <a:endParaRPr lang="tr-TR"/>
        </a:p>
      </dgm:t>
    </dgm:pt>
    <dgm:pt modelId="{8424F68B-E11B-4DA1-B066-2868D0BDAC03}">
      <dgm:prSet/>
      <dgm:spPr/>
      <dgm:t>
        <a:bodyPr/>
        <a:lstStyle/>
        <a:p>
          <a:r>
            <a:rPr lang="tr-TR" dirty="0"/>
            <a:t>Dahilde İşleme Rejimi ile İlgili Birimler </a:t>
          </a:r>
        </a:p>
      </dgm:t>
    </dgm:pt>
    <dgm:pt modelId="{E88E05A3-F3AD-4D96-A115-041DBA640709}" type="parTrans" cxnId="{35C53792-186F-4C27-9056-C1AC5FD857BD}">
      <dgm:prSet/>
      <dgm:spPr/>
      <dgm:t>
        <a:bodyPr/>
        <a:lstStyle/>
        <a:p>
          <a:endParaRPr lang="tr-TR"/>
        </a:p>
      </dgm:t>
    </dgm:pt>
    <dgm:pt modelId="{9BB48E2B-4E0F-4CCF-A24C-8B0D0F75235C}" type="sibTrans" cxnId="{35C53792-186F-4C27-9056-C1AC5FD857BD}">
      <dgm:prSet/>
      <dgm:spPr/>
      <dgm:t>
        <a:bodyPr/>
        <a:lstStyle/>
        <a:p>
          <a:endParaRPr lang="tr-TR"/>
        </a:p>
      </dgm:t>
    </dgm:pt>
    <dgm:pt modelId="{6AAD2AC3-BFF6-4185-8F92-536921807E36}">
      <dgm:prSet/>
      <dgm:spPr/>
      <dgm:t>
        <a:bodyPr/>
        <a:lstStyle/>
        <a:p>
          <a:r>
            <a:rPr lang="tr-TR" dirty="0"/>
            <a:t>Dahilde İşleme Rejiminin İşleyişi</a:t>
          </a:r>
        </a:p>
      </dgm:t>
    </dgm:pt>
    <dgm:pt modelId="{CA9437EF-16F2-4B29-BB45-295B427DE1C6}" type="parTrans" cxnId="{F477D443-1B57-44BB-8928-F7AAED8BCA7A}">
      <dgm:prSet/>
      <dgm:spPr/>
      <dgm:t>
        <a:bodyPr/>
        <a:lstStyle/>
        <a:p>
          <a:endParaRPr lang="tr-TR"/>
        </a:p>
      </dgm:t>
    </dgm:pt>
    <dgm:pt modelId="{0D235AD5-77B4-473A-99E9-AACAFFD5141B}" type="sibTrans" cxnId="{F477D443-1B57-44BB-8928-F7AAED8BCA7A}">
      <dgm:prSet/>
      <dgm:spPr/>
      <dgm:t>
        <a:bodyPr/>
        <a:lstStyle/>
        <a:p>
          <a:endParaRPr lang="tr-TR"/>
        </a:p>
      </dgm:t>
    </dgm:pt>
    <dgm:pt modelId="{ABEB6B9F-DCC0-FF4E-B5ED-EFEC2974E295}">
      <dgm:prSet/>
      <dgm:spPr/>
      <dgm:t>
        <a:bodyPr/>
        <a:lstStyle/>
        <a:p>
          <a:r>
            <a:rPr lang="tr-TR" dirty="0"/>
            <a:t>DİİB İhracat Taahhüdünün Kapatılması</a:t>
          </a:r>
        </a:p>
      </dgm:t>
    </dgm:pt>
    <dgm:pt modelId="{827A8583-C0D4-FD46-B853-8427B651299B}" type="parTrans" cxnId="{536ABD29-0D1C-664E-95D8-EB8FCCB56066}">
      <dgm:prSet/>
      <dgm:spPr/>
    </dgm:pt>
    <dgm:pt modelId="{2697E895-0E84-9044-96CD-6D41DD22250C}" type="sibTrans" cxnId="{536ABD29-0D1C-664E-95D8-EB8FCCB56066}">
      <dgm:prSet/>
      <dgm:spPr/>
    </dgm:pt>
    <dgm:pt modelId="{4706B7A8-64E4-4696-A696-E24935455239}" type="pres">
      <dgm:prSet presAssocID="{9B7A4C25-FFB7-4860-8B4A-9EBA8192E728}" presName="linear" presStyleCnt="0">
        <dgm:presLayoutVars>
          <dgm:dir/>
          <dgm:animLvl val="lvl"/>
          <dgm:resizeHandles val="exact"/>
        </dgm:presLayoutVars>
      </dgm:prSet>
      <dgm:spPr/>
      <dgm:t>
        <a:bodyPr/>
        <a:lstStyle/>
        <a:p>
          <a:endParaRPr lang="tr-TR"/>
        </a:p>
      </dgm:t>
    </dgm:pt>
    <dgm:pt modelId="{FBBC9192-E5CD-4F8D-BF47-528E63CB5060}" type="pres">
      <dgm:prSet presAssocID="{42EA9CE3-7C93-4228-8778-25BA8B17ED1F}" presName="parentLin" presStyleCnt="0"/>
      <dgm:spPr/>
    </dgm:pt>
    <dgm:pt modelId="{3A14907B-1C2F-4200-99BE-DD63C0AC2036}" type="pres">
      <dgm:prSet presAssocID="{42EA9CE3-7C93-4228-8778-25BA8B17ED1F}" presName="parentLeftMargin" presStyleLbl="node1" presStyleIdx="0" presStyleCnt="7"/>
      <dgm:spPr/>
      <dgm:t>
        <a:bodyPr/>
        <a:lstStyle/>
        <a:p>
          <a:endParaRPr lang="tr-TR"/>
        </a:p>
      </dgm:t>
    </dgm:pt>
    <dgm:pt modelId="{A3083234-FE4C-4749-88F1-8E430BC52177}" type="pres">
      <dgm:prSet presAssocID="{42EA9CE3-7C93-4228-8778-25BA8B17ED1F}" presName="parentText" presStyleLbl="node1" presStyleIdx="0" presStyleCnt="7">
        <dgm:presLayoutVars>
          <dgm:chMax val="0"/>
          <dgm:bulletEnabled val="1"/>
        </dgm:presLayoutVars>
      </dgm:prSet>
      <dgm:spPr/>
      <dgm:t>
        <a:bodyPr/>
        <a:lstStyle/>
        <a:p>
          <a:endParaRPr lang="tr-TR"/>
        </a:p>
      </dgm:t>
    </dgm:pt>
    <dgm:pt modelId="{12D516FC-4AFC-4F76-AE2D-0245A1DE85D2}" type="pres">
      <dgm:prSet presAssocID="{42EA9CE3-7C93-4228-8778-25BA8B17ED1F}" presName="negativeSpace" presStyleCnt="0"/>
      <dgm:spPr/>
    </dgm:pt>
    <dgm:pt modelId="{17A1CAE4-0006-488A-8D26-C72A44BB5714}" type="pres">
      <dgm:prSet presAssocID="{42EA9CE3-7C93-4228-8778-25BA8B17ED1F}" presName="childText" presStyleLbl="conFgAcc1" presStyleIdx="0" presStyleCnt="7">
        <dgm:presLayoutVars>
          <dgm:bulletEnabled val="1"/>
        </dgm:presLayoutVars>
      </dgm:prSet>
      <dgm:spPr/>
      <dgm:t>
        <a:bodyPr/>
        <a:lstStyle/>
        <a:p>
          <a:endParaRPr lang="tr-TR"/>
        </a:p>
      </dgm:t>
    </dgm:pt>
    <dgm:pt modelId="{0F3C8B16-5F4A-46AB-AB33-1519992CCE8B}" type="pres">
      <dgm:prSet presAssocID="{9FCA24F9-FCB9-4106-A8A1-0A132985514D}" presName="spaceBetweenRectangles" presStyleCnt="0"/>
      <dgm:spPr/>
    </dgm:pt>
    <dgm:pt modelId="{6839D001-38CD-44BC-B236-55BC07A928B0}" type="pres">
      <dgm:prSet presAssocID="{957B7AA5-B2F0-46E5-9A44-A8D1EAE22600}" presName="parentLin" presStyleCnt="0"/>
      <dgm:spPr/>
    </dgm:pt>
    <dgm:pt modelId="{F44EFA1B-7029-40F4-966B-DBCF6BDDA28F}" type="pres">
      <dgm:prSet presAssocID="{957B7AA5-B2F0-46E5-9A44-A8D1EAE22600}" presName="parentLeftMargin" presStyleLbl="node1" presStyleIdx="0" presStyleCnt="7"/>
      <dgm:spPr/>
      <dgm:t>
        <a:bodyPr/>
        <a:lstStyle/>
        <a:p>
          <a:endParaRPr lang="tr-TR"/>
        </a:p>
      </dgm:t>
    </dgm:pt>
    <dgm:pt modelId="{58823B34-1296-468C-9237-D20BB1CD7B54}" type="pres">
      <dgm:prSet presAssocID="{957B7AA5-B2F0-46E5-9A44-A8D1EAE22600}" presName="parentText" presStyleLbl="node1" presStyleIdx="1" presStyleCnt="7">
        <dgm:presLayoutVars>
          <dgm:chMax val="0"/>
          <dgm:bulletEnabled val="1"/>
        </dgm:presLayoutVars>
      </dgm:prSet>
      <dgm:spPr/>
      <dgm:t>
        <a:bodyPr/>
        <a:lstStyle/>
        <a:p>
          <a:endParaRPr lang="tr-TR"/>
        </a:p>
      </dgm:t>
    </dgm:pt>
    <dgm:pt modelId="{E1A5E456-86C7-43B0-8888-FE67AA190569}" type="pres">
      <dgm:prSet presAssocID="{957B7AA5-B2F0-46E5-9A44-A8D1EAE22600}" presName="negativeSpace" presStyleCnt="0"/>
      <dgm:spPr/>
    </dgm:pt>
    <dgm:pt modelId="{C3A91782-0DE9-437C-B28F-F13335911C05}" type="pres">
      <dgm:prSet presAssocID="{957B7AA5-B2F0-46E5-9A44-A8D1EAE22600}" presName="childText" presStyleLbl="conFgAcc1" presStyleIdx="1" presStyleCnt="7">
        <dgm:presLayoutVars>
          <dgm:bulletEnabled val="1"/>
        </dgm:presLayoutVars>
      </dgm:prSet>
      <dgm:spPr/>
    </dgm:pt>
    <dgm:pt modelId="{379F99DF-EEAA-43ED-A751-9211F7B19EF6}" type="pres">
      <dgm:prSet presAssocID="{7F2D0D40-A717-48C7-85B1-ACFF92E90187}" presName="spaceBetweenRectangles" presStyleCnt="0"/>
      <dgm:spPr/>
    </dgm:pt>
    <dgm:pt modelId="{2C7C5C25-0A8E-47FF-9837-311A8F8A1403}" type="pres">
      <dgm:prSet presAssocID="{82E8538F-8496-48C5-BF62-60A23DAA0ED4}" presName="parentLin" presStyleCnt="0"/>
      <dgm:spPr/>
    </dgm:pt>
    <dgm:pt modelId="{E5FC04D9-6656-4B4E-BEB5-97EBD411026D}" type="pres">
      <dgm:prSet presAssocID="{82E8538F-8496-48C5-BF62-60A23DAA0ED4}" presName="parentLeftMargin" presStyleLbl="node1" presStyleIdx="1" presStyleCnt="7"/>
      <dgm:spPr/>
      <dgm:t>
        <a:bodyPr/>
        <a:lstStyle/>
        <a:p>
          <a:endParaRPr lang="tr-TR"/>
        </a:p>
      </dgm:t>
    </dgm:pt>
    <dgm:pt modelId="{7CD5E3CA-400C-4EB5-9FE9-8767A8E3FA3F}" type="pres">
      <dgm:prSet presAssocID="{82E8538F-8496-48C5-BF62-60A23DAA0ED4}" presName="parentText" presStyleLbl="node1" presStyleIdx="2" presStyleCnt="7">
        <dgm:presLayoutVars>
          <dgm:chMax val="0"/>
          <dgm:bulletEnabled val="1"/>
        </dgm:presLayoutVars>
      </dgm:prSet>
      <dgm:spPr/>
      <dgm:t>
        <a:bodyPr/>
        <a:lstStyle/>
        <a:p>
          <a:endParaRPr lang="tr-TR"/>
        </a:p>
      </dgm:t>
    </dgm:pt>
    <dgm:pt modelId="{F0EE99EE-25AD-4772-BAC8-0BB1A208AF2B}" type="pres">
      <dgm:prSet presAssocID="{82E8538F-8496-48C5-BF62-60A23DAA0ED4}" presName="negativeSpace" presStyleCnt="0"/>
      <dgm:spPr/>
    </dgm:pt>
    <dgm:pt modelId="{603EA963-B401-4120-A1E4-1EDF8B9BF71B}" type="pres">
      <dgm:prSet presAssocID="{82E8538F-8496-48C5-BF62-60A23DAA0ED4}" presName="childText" presStyleLbl="conFgAcc1" presStyleIdx="2" presStyleCnt="7">
        <dgm:presLayoutVars>
          <dgm:bulletEnabled val="1"/>
        </dgm:presLayoutVars>
      </dgm:prSet>
      <dgm:spPr/>
    </dgm:pt>
    <dgm:pt modelId="{470649F0-BE8F-43E7-82BC-2D7015208874}" type="pres">
      <dgm:prSet presAssocID="{A6A18EFF-A70E-4C5B-958C-76C28687350D}" presName="spaceBetweenRectangles" presStyleCnt="0"/>
      <dgm:spPr/>
    </dgm:pt>
    <dgm:pt modelId="{2FE82ECB-E84F-4404-ACE9-E92EA6B3278D}" type="pres">
      <dgm:prSet presAssocID="{8424F68B-E11B-4DA1-B066-2868D0BDAC03}" presName="parentLin" presStyleCnt="0"/>
      <dgm:spPr/>
    </dgm:pt>
    <dgm:pt modelId="{062BC8DC-15CC-4BFB-8A07-72B4D1B14CB6}" type="pres">
      <dgm:prSet presAssocID="{8424F68B-E11B-4DA1-B066-2868D0BDAC03}" presName="parentLeftMargin" presStyleLbl="node1" presStyleIdx="2" presStyleCnt="7"/>
      <dgm:spPr/>
      <dgm:t>
        <a:bodyPr/>
        <a:lstStyle/>
        <a:p>
          <a:endParaRPr lang="tr-TR"/>
        </a:p>
      </dgm:t>
    </dgm:pt>
    <dgm:pt modelId="{3F28DD92-1B2B-4DCE-AC0B-DEE996E26298}" type="pres">
      <dgm:prSet presAssocID="{8424F68B-E11B-4DA1-B066-2868D0BDAC03}" presName="parentText" presStyleLbl="node1" presStyleIdx="3" presStyleCnt="7">
        <dgm:presLayoutVars>
          <dgm:chMax val="0"/>
          <dgm:bulletEnabled val="1"/>
        </dgm:presLayoutVars>
      </dgm:prSet>
      <dgm:spPr/>
      <dgm:t>
        <a:bodyPr/>
        <a:lstStyle/>
        <a:p>
          <a:endParaRPr lang="tr-TR"/>
        </a:p>
      </dgm:t>
    </dgm:pt>
    <dgm:pt modelId="{E8CD4479-8EFD-4A48-85FE-0B6EB52B53A7}" type="pres">
      <dgm:prSet presAssocID="{8424F68B-E11B-4DA1-B066-2868D0BDAC03}" presName="negativeSpace" presStyleCnt="0"/>
      <dgm:spPr/>
    </dgm:pt>
    <dgm:pt modelId="{932596AF-D4A3-43D5-A446-F643AC8B44E1}" type="pres">
      <dgm:prSet presAssocID="{8424F68B-E11B-4DA1-B066-2868D0BDAC03}" presName="childText" presStyleLbl="conFgAcc1" presStyleIdx="3" presStyleCnt="7">
        <dgm:presLayoutVars>
          <dgm:bulletEnabled val="1"/>
        </dgm:presLayoutVars>
      </dgm:prSet>
      <dgm:spPr/>
    </dgm:pt>
    <dgm:pt modelId="{915FBCA9-D6DA-42E9-98BE-59E6BDAB73E3}" type="pres">
      <dgm:prSet presAssocID="{9BB48E2B-4E0F-4CCF-A24C-8B0D0F75235C}" presName="spaceBetweenRectangles" presStyleCnt="0"/>
      <dgm:spPr/>
    </dgm:pt>
    <dgm:pt modelId="{75A39536-0EA4-4D7A-A7BC-A33C9820A837}" type="pres">
      <dgm:prSet presAssocID="{DEC2A9CD-7557-4227-A65E-99EADCE38AE5}" presName="parentLin" presStyleCnt="0"/>
      <dgm:spPr/>
    </dgm:pt>
    <dgm:pt modelId="{ECFAAEC5-401D-41BD-8090-F4527E8E26B3}" type="pres">
      <dgm:prSet presAssocID="{DEC2A9CD-7557-4227-A65E-99EADCE38AE5}" presName="parentLeftMargin" presStyleLbl="node1" presStyleIdx="3" presStyleCnt="7"/>
      <dgm:spPr/>
      <dgm:t>
        <a:bodyPr/>
        <a:lstStyle/>
        <a:p>
          <a:endParaRPr lang="tr-TR"/>
        </a:p>
      </dgm:t>
    </dgm:pt>
    <dgm:pt modelId="{070948EA-F3CC-45CC-B2F0-900DDF381F60}" type="pres">
      <dgm:prSet presAssocID="{DEC2A9CD-7557-4227-A65E-99EADCE38AE5}" presName="parentText" presStyleLbl="node1" presStyleIdx="4" presStyleCnt="7">
        <dgm:presLayoutVars>
          <dgm:chMax val="0"/>
          <dgm:bulletEnabled val="1"/>
        </dgm:presLayoutVars>
      </dgm:prSet>
      <dgm:spPr/>
      <dgm:t>
        <a:bodyPr/>
        <a:lstStyle/>
        <a:p>
          <a:endParaRPr lang="tr-TR"/>
        </a:p>
      </dgm:t>
    </dgm:pt>
    <dgm:pt modelId="{2608B914-13C9-4DB0-AC9C-FF36AAEAAE29}" type="pres">
      <dgm:prSet presAssocID="{DEC2A9CD-7557-4227-A65E-99EADCE38AE5}" presName="negativeSpace" presStyleCnt="0"/>
      <dgm:spPr/>
    </dgm:pt>
    <dgm:pt modelId="{06FE28A9-CAAE-4C63-9E28-833394D344BF}" type="pres">
      <dgm:prSet presAssocID="{DEC2A9CD-7557-4227-A65E-99EADCE38AE5}" presName="childText" presStyleLbl="conFgAcc1" presStyleIdx="4" presStyleCnt="7">
        <dgm:presLayoutVars>
          <dgm:bulletEnabled val="1"/>
        </dgm:presLayoutVars>
      </dgm:prSet>
      <dgm:spPr/>
    </dgm:pt>
    <dgm:pt modelId="{2F5C733E-1E95-4665-B6AA-66E3972525B5}" type="pres">
      <dgm:prSet presAssocID="{CD508881-E1D8-4250-AD61-540642D7D6B0}" presName="spaceBetweenRectangles" presStyleCnt="0"/>
      <dgm:spPr/>
    </dgm:pt>
    <dgm:pt modelId="{99A40713-2688-4415-8ACA-C760C7FB35BE}" type="pres">
      <dgm:prSet presAssocID="{6AAD2AC3-BFF6-4185-8F92-536921807E36}" presName="parentLin" presStyleCnt="0"/>
      <dgm:spPr/>
    </dgm:pt>
    <dgm:pt modelId="{BA8BBCD2-D9EE-4C42-A0F8-D8FB96DBA42B}" type="pres">
      <dgm:prSet presAssocID="{6AAD2AC3-BFF6-4185-8F92-536921807E36}" presName="parentLeftMargin" presStyleLbl="node1" presStyleIdx="4" presStyleCnt="7"/>
      <dgm:spPr/>
      <dgm:t>
        <a:bodyPr/>
        <a:lstStyle/>
        <a:p>
          <a:endParaRPr lang="tr-TR"/>
        </a:p>
      </dgm:t>
    </dgm:pt>
    <dgm:pt modelId="{6D8E045D-DD4B-47E2-BC3F-96F25A700D59}" type="pres">
      <dgm:prSet presAssocID="{6AAD2AC3-BFF6-4185-8F92-536921807E36}" presName="parentText" presStyleLbl="node1" presStyleIdx="5" presStyleCnt="7">
        <dgm:presLayoutVars>
          <dgm:chMax val="0"/>
          <dgm:bulletEnabled val="1"/>
        </dgm:presLayoutVars>
      </dgm:prSet>
      <dgm:spPr/>
      <dgm:t>
        <a:bodyPr/>
        <a:lstStyle/>
        <a:p>
          <a:endParaRPr lang="tr-TR"/>
        </a:p>
      </dgm:t>
    </dgm:pt>
    <dgm:pt modelId="{83FC29AE-7775-4A53-808B-3C91543A0B51}" type="pres">
      <dgm:prSet presAssocID="{6AAD2AC3-BFF6-4185-8F92-536921807E36}" presName="negativeSpace" presStyleCnt="0"/>
      <dgm:spPr/>
    </dgm:pt>
    <dgm:pt modelId="{DD7536E6-F8BF-4450-BCC3-BB47C7E7C854}" type="pres">
      <dgm:prSet presAssocID="{6AAD2AC3-BFF6-4185-8F92-536921807E36}" presName="childText" presStyleLbl="conFgAcc1" presStyleIdx="5" presStyleCnt="7">
        <dgm:presLayoutVars>
          <dgm:bulletEnabled val="1"/>
        </dgm:presLayoutVars>
      </dgm:prSet>
      <dgm:spPr/>
    </dgm:pt>
    <dgm:pt modelId="{AC7C9A9E-B37C-8946-9978-41451D8180BB}" type="pres">
      <dgm:prSet presAssocID="{0D235AD5-77B4-473A-99E9-AACAFFD5141B}" presName="spaceBetweenRectangles" presStyleCnt="0"/>
      <dgm:spPr/>
    </dgm:pt>
    <dgm:pt modelId="{AF271526-764D-2244-8F86-C4EE562B3A86}" type="pres">
      <dgm:prSet presAssocID="{ABEB6B9F-DCC0-FF4E-B5ED-EFEC2974E295}" presName="parentLin" presStyleCnt="0"/>
      <dgm:spPr/>
    </dgm:pt>
    <dgm:pt modelId="{DDBC2E97-A8BD-E145-8439-1C3BB965A306}" type="pres">
      <dgm:prSet presAssocID="{ABEB6B9F-DCC0-FF4E-B5ED-EFEC2974E295}" presName="parentLeftMargin" presStyleLbl="node1" presStyleIdx="5" presStyleCnt="7"/>
      <dgm:spPr/>
      <dgm:t>
        <a:bodyPr/>
        <a:lstStyle/>
        <a:p>
          <a:endParaRPr lang="tr-TR"/>
        </a:p>
      </dgm:t>
    </dgm:pt>
    <dgm:pt modelId="{D9623958-8F2F-A54C-B520-7AEF7358477E}" type="pres">
      <dgm:prSet presAssocID="{ABEB6B9F-DCC0-FF4E-B5ED-EFEC2974E295}" presName="parentText" presStyleLbl="node1" presStyleIdx="6" presStyleCnt="7">
        <dgm:presLayoutVars>
          <dgm:chMax val="0"/>
          <dgm:bulletEnabled val="1"/>
        </dgm:presLayoutVars>
      </dgm:prSet>
      <dgm:spPr/>
      <dgm:t>
        <a:bodyPr/>
        <a:lstStyle/>
        <a:p>
          <a:endParaRPr lang="tr-TR"/>
        </a:p>
      </dgm:t>
    </dgm:pt>
    <dgm:pt modelId="{F1ED29AC-29A0-8547-8516-AE10007CF617}" type="pres">
      <dgm:prSet presAssocID="{ABEB6B9F-DCC0-FF4E-B5ED-EFEC2974E295}" presName="negativeSpace" presStyleCnt="0"/>
      <dgm:spPr/>
    </dgm:pt>
    <dgm:pt modelId="{71C73838-519D-7848-AF72-61BC9CD19052}" type="pres">
      <dgm:prSet presAssocID="{ABEB6B9F-DCC0-FF4E-B5ED-EFEC2974E295}" presName="childText" presStyleLbl="conFgAcc1" presStyleIdx="6" presStyleCnt="7">
        <dgm:presLayoutVars>
          <dgm:bulletEnabled val="1"/>
        </dgm:presLayoutVars>
      </dgm:prSet>
      <dgm:spPr/>
    </dgm:pt>
  </dgm:ptLst>
  <dgm:cxnLst>
    <dgm:cxn modelId="{F477D443-1B57-44BB-8928-F7AAED8BCA7A}" srcId="{9B7A4C25-FFB7-4860-8B4A-9EBA8192E728}" destId="{6AAD2AC3-BFF6-4185-8F92-536921807E36}" srcOrd="5" destOrd="0" parTransId="{CA9437EF-16F2-4B29-BB45-295B427DE1C6}" sibTransId="{0D235AD5-77B4-473A-99E9-AACAFFD5141B}"/>
    <dgm:cxn modelId="{83C31C2E-2D3B-4564-9195-3FB1DD7C5BCF}" type="presOf" srcId="{6AAD2AC3-BFF6-4185-8F92-536921807E36}" destId="{BA8BBCD2-D9EE-4C42-A0F8-D8FB96DBA42B}" srcOrd="0" destOrd="0" presId="urn:microsoft.com/office/officeart/2005/8/layout/list1"/>
    <dgm:cxn modelId="{B9F95255-E7ED-4CF6-92B8-72A13347D492}" type="presOf" srcId="{82E8538F-8496-48C5-BF62-60A23DAA0ED4}" destId="{E5FC04D9-6656-4B4E-BEB5-97EBD411026D}" srcOrd="0" destOrd="0" presId="urn:microsoft.com/office/officeart/2005/8/layout/list1"/>
    <dgm:cxn modelId="{55C2C828-9757-4B60-9195-D4D1653BC5D9}" type="presOf" srcId="{9B7A4C25-FFB7-4860-8B4A-9EBA8192E728}" destId="{4706B7A8-64E4-4696-A696-E24935455239}" srcOrd="0" destOrd="0" presId="urn:microsoft.com/office/officeart/2005/8/layout/list1"/>
    <dgm:cxn modelId="{86E04BB7-F4FA-4D82-9A13-B30374DF811B}" type="presOf" srcId="{DEC2A9CD-7557-4227-A65E-99EADCE38AE5}" destId="{070948EA-F3CC-45CC-B2F0-900DDF381F60}" srcOrd="1" destOrd="0" presId="urn:microsoft.com/office/officeart/2005/8/layout/list1"/>
    <dgm:cxn modelId="{536ABD29-0D1C-664E-95D8-EB8FCCB56066}" srcId="{9B7A4C25-FFB7-4860-8B4A-9EBA8192E728}" destId="{ABEB6B9F-DCC0-FF4E-B5ED-EFEC2974E295}" srcOrd="6" destOrd="0" parTransId="{827A8583-C0D4-FD46-B853-8427B651299B}" sibTransId="{2697E895-0E84-9044-96CD-6D41DD22250C}"/>
    <dgm:cxn modelId="{AAD912C1-0CF4-4647-AB65-C340C39408E1}" type="presOf" srcId="{82E8538F-8496-48C5-BF62-60A23DAA0ED4}" destId="{7CD5E3CA-400C-4EB5-9FE9-8767A8E3FA3F}" srcOrd="1" destOrd="0" presId="urn:microsoft.com/office/officeart/2005/8/layout/list1"/>
    <dgm:cxn modelId="{D8DA6196-C7EE-4C82-8FDA-29A8A8D41384}" type="presOf" srcId="{42EA9CE3-7C93-4228-8778-25BA8B17ED1F}" destId="{3A14907B-1C2F-4200-99BE-DD63C0AC2036}" srcOrd="0" destOrd="0" presId="urn:microsoft.com/office/officeart/2005/8/layout/list1"/>
    <dgm:cxn modelId="{F0D4EF4E-AA54-4BC9-8AC2-094429CFCC9F}" srcId="{9B7A4C25-FFB7-4860-8B4A-9EBA8192E728}" destId="{42EA9CE3-7C93-4228-8778-25BA8B17ED1F}" srcOrd="0" destOrd="0" parTransId="{24AD6250-6EF8-4D4A-B490-5072689200A1}" sibTransId="{9FCA24F9-FCB9-4106-A8A1-0A132985514D}"/>
    <dgm:cxn modelId="{24E08BE0-0519-4363-84CD-8F9B1BA933DF}" type="presOf" srcId="{957B7AA5-B2F0-46E5-9A44-A8D1EAE22600}" destId="{58823B34-1296-468C-9237-D20BB1CD7B54}" srcOrd="1" destOrd="0" presId="urn:microsoft.com/office/officeart/2005/8/layout/list1"/>
    <dgm:cxn modelId="{B779E741-1CCD-4F37-BD95-ECA29214A960}" type="presOf" srcId="{8424F68B-E11B-4DA1-B066-2868D0BDAC03}" destId="{062BC8DC-15CC-4BFB-8A07-72B4D1B14CB6}" srcOrd="0" destOrd="0" presId="urn:microsoft.com/office/officeart/2005/8/layout/list1"/>
    <dgm:cxn modelId="{A2E05248-6557-414D-AFD9-9F77389884F3}" srcId="{9B7A4C25-FFB7-4860-8B4A-9EBA8192E728}" destId="{DEC2A9CD-7557-4227-A65E-99EADCE38AE5}" srcOrd="4" destOrd="0" parTransId="{A233A025-0AFA-4632-BFE0-A2F976793618}" sibTransId="{CD508881-E1D8-4250-AD61-540642D7D6B0}"/>
    <dgm:cxn modelId="{43B07741-2D1E-3444-9115-3F8185AA6698}" type="presOf" srcId="{ABEB6B9F-DCC0-FF4E-B5ED-EFEC2974E295}" destId="{DDBC2E97-A8BD-E145-8439-1C3BB965A306}" srcOrd="0" destOrd="0" presId="urn:microsoft.com/office/officeart/2005/8/layout/list1"/>
    <dgm:cxn modelId="{1D32F49E-AFAB-43E3-8581-D7600F5966D1}" type="presOf" srcId="{F788DE8C-F2A9-4EAD-999F-FE13F5CBAD9C}" destId="{17A1CAE4-0006-488A-8D26-C72A44BB5714}" srcOrd="0" destOrd="0" presId="urn:microsoft.com/office/officeart/2005/8/layout/list1"/>
    <dgm:cxn modelId="{35C53792-186F-4C27-9056-C1AC5FD857BD}" srcId="{9B7A4C25-FFB7-4860-8B4A-9EBA8192E728}" destId="{8424F68B-E11B-4DA1-B066-2868D0BDAC03}" srcOrd="3" destOrd="0" parTransId="{E88E05A3-F3AD-4D96-A115-041DBA640709}" sibTransId="{9BB48E2B-4E0F-4CCF-A24C-8B0D0F75235C}"/>
    <dgm:cxn modelId="{B6A6869E-4865-4845-A8E9-A6926A64EC8E}" type="presOf" srcId="{ABEB6B9F-DCC0-FF4E-B5ED-EFEC2974E295}" destId="{D9623958-8F2F-A54C-B520-7AEF7358477E}" srcOrd="1" destOrd="0" presId="urn:microsoft.com/office/officeart/2005/8/layout/list1"/>
    <dgm:cxn modelId="{11124EF1-FDFA-4B70-A584-3BB62124547A}" type="presOf" srcId="{6AAD2AC3-BFF6-4185-8F92-536921807E36}" destId="{6D8E045D-DD4B-47E2-BC3F-96F25A700D59}" srcOrd="1" destOrd="0" presId="urn:microsoft.com/office/officeart/2005/8/layout/list1"/>
    <dgm:cxn modelId="{77305792-DD08-470E-9919-79139797B435}" srcId="{9B7A4C25-FFB7-4860-8B4A-9EBA8192E728}" destId="{957B7AA5-B2F0-46E5-9A44-A8D1EAE22600}" srcOrd="1" destOrd="0" parTransId="{A52D57A2-D690-4883-83F7-6981106A49B8}" sibTransId="{7F2D0D40-A717-48C7-85B1-ACFF92E90187}"/>
    <dgm:cxn modelId="{15F49EA7-7E96-483C-8D68-FA8584FEA857}" type="presOf" srcId="{8424F68B-E11B-4DA1-B066-2868D0BDAC03}" destId="{3F28DD92-1B2B-4DCE-AC0B-DEE996E26298}" srcOrd="1" destOrd="0" presId="urn:microsoft.com/office/officeart/2005/8/layout/list1"/>
    <dgm:cxn modelId="{631E32CA-7213-4756-9E9E-96D3604C4904}" srcId="{42EA9CE3-7C93-4228-8778-25BA8B17ED1F}" destId="{F788DE8C-F2A9-4EAD-999F-FE13F5CBAD9C}" srcOrd="0" destOrd="0" parTransId="{8AAA9BA9-4ED4-406C-A80A-8DD9495AD841}" sibTransId="{F5457274-A96C-482B-B2DA-845A54FC2DE8}"/>
    <dgm:cxn modelId="{9328E85D-11CB-402B-8787-D03C7B38ED33}" srcId="{9B7A4C25-FFB7-4860-8B4A-9EBA8192E728}" destId="{82E8538F-8496-48C5-BF62-60A23DAA0ED4}" srcOrd="2" destOrd="0" parTransId="{F0A093B9-306F-43E1-BC49-A7BB7292268F}" sibTransId="{A6A18EFF-A70E-4C5B-958C-76C28687350D}"/>
    <dgm:cxn modelId="{49CCA061-4E1B-4400-91AC-092204A11665}" type="presOf" srcId="{957B7AA5-B2F0-46E5-9A44-A8D1EAE22600}" destId="{F44EFA1B-7029-40F4-966B-DBCF6BDDA28F}" srcOrd="0" destOrd="0" presId="urn:microsoft.com/office/officeart/2005/8/layout/list1"/>
    <dgm:cxn modelId="{1EE2F53A-6A43-439A-B694-F85E8A2FDA23}" type="presOf" srcId="{42EA9CE3-7C93-4228-8778-25BA8B17ED1F}" destId="{A3083234-FE4C-4749-88F1-8E430BC52177}" srcOrd="1" destOrd="0" presId="urn:microsoft.com/office/officeart/2005/8/layout/list1"/>
    <dgm:cxn modelId="{1B0BA2C6-464E-4F3B-9EEF-220F77876A72}" type="presOf" srcId="{DEC2A9CD-7557-4227-A65E-99EADCE38AE5}" destId="{ECFAAEC5-401D-41BD-8090-F4527E8E26B3}" srcOrd="0" destOrd="0" presId="urn:microsoft.com/office/officeart/2005/8/layout/list1"/>
    <dgm:cxn modelId="{FC2E2E57-FC05-4C64-87D8-56D540229186}" type="presParOf" srcId="{4706B7A8-64E4-4696-A696-E24935455239}" destId="{FBBC9192-E5CD-4F8D-BF47-528E63CB5060}" srcOrd="0" destOrd="0" presId="urn:microsoft.com/office/officeart/2005/8/layout/list1"/>
    <dgm:cxn modelId="{73ADFFE9-9269-4B1D-BD8A-D55D85E1974A}" type="presParOf" srcId="{FBBC9192-E5CD-4F8D-BF47-528E63CB5060}" destId="{3A14907B-1C2F-4200-99BE-DD63C0AC2036}" srcOrd="0" destOrd="0" presId="urn:microsoft.com/office/officeart/2005/8/layout/list1"/>
    <dgm:cxn modelId="{C4887739-E0FD-4758-B082-2D87BD3A6D4A}" type="presParOf" srcId="{FBBC9192-E5CD-4F8D-BF47-528E63CB5060}" destId="{A3083234-FE4C-4749-88F1-8E430BC52177}" srcOrd="1" destOrd="0" presId="urn:microsoft.com/office/officeart/2005/8/layout/list1"/>
    <dgm:cxn modelId="{B31DD1AF-EAF3-45C0-A508-7F739434ABAF}" type="presParOf" srcId="{4706B7A8-64E4-4696-A696-E24935455239}" destId="{12D516FC-4AFC-4F76-AE2D-0245A1DE85D2}" srcOrd="1" destOrd="0" presId="urn:microsoft.com/office/officeart/2005/8/layout/list1"/>
    <dgm:cxn modelId="{1B3E9B6E-9ABB-49F1-AF19-431F071576A6}" type="presParOf" srcId="{4706B7A8-64E4-4696-A696-E24935455239}" destId="{17A1CAE4-0006-488A-8D26-C72A44BB5714}" srcOrd="2" destOrd="0" presId="urn:microsoft.com/office/officeart/2005/8/layout/list1"/>
    <dgm:cxn modelId="{C8769DBD-3A77-4F72-A87D-8045C3294D10}" type="presParOf" srcId="{4706B7A8-64E4-4696-A696-E24935455239}" destId="{0F3C8B16-5F4A-46AB-AB33-1519992CCE8B}" srcOrd="3" destOrd="0" presId="urn:microsoft.com/office/officeart/2005/8/layout/list1"/>
    <dgm:cxn modelId="{03613EC5-FA14-45C8-B3EB-EFC73FBF6277}" type="presParOf" srcId="{4706B7A8-64E4-4696-A696-E24935455239}" destId="{6839D001-38CD-44BC-B236-55BC07A928B0}" srcOrd="4" destOrd="0" presId="urn:microsoft.com/office/officeart/2005/8/layout/list1"/>
    <dgm:cxn modelId="{CE2C63A3-BE03-4A88-98EB-BAD8DBA14289}" type="presParOf" srcId="{6839D001-38CD-44BC-B236-55BC07A928B0}" destId="{F44EFA1B-7029-40F4-966B-DBCF6BDDA28F}" srcOrd="0" destOrd="0" presId="urn:microsoft.com/office/officeart/2005/8/layout/list1"/>
    <dgm:cxn modelId="{5F035A1E-7D26-4D64-BC38-2B2B9FFB97B8}" type="presParOf" srcId="{6839D001-38CD-44BC-B236-55BC07A928B0}" destId="{58823B34-1296-468C-9237-D20BB1CD7B54}" srcOrd="1" destOrd="0" presId="urn:microsoft.com/office/officeart/2005/8/layout/list1"/>
    <dgm:cxn modelId="{35C6F6B0-3186-46BA-B5F0-F9D98B16EDEC}" type="presParOf" srcId="{4706B7A8-64E4-4696-A696-E24935455239}" destId="{E1A5E456-86C7-43B0-8888-FE67AA190569}" srcOrd="5" destOrd="0" presId="urn:microsoft.com/office/officeart/2005/8/layout/list1"/>
    <dgm:cxn modelId="{F1C5FBF3-7A92-4946-8690-41D4327ADB73}" type="presParOf" srcId="{4706B7A8-64E4-4696-A696-E24935455239}" destId="{C3A91782-0DE9-437C-B28F-F13335911C05}" srcOrd="6" destOrd="0" presId="urn:microsoft.com/office/officeart/2005/8/layout/list1"/>
    <dgm:cxn modelId="{708F8081-6B88-4E65-B00B-84E0D4A3C41D}" type="presParOf" srcId="{4706B7A8-64E4-4696-A696-E24935455239}" destId="{379F99DF-EEAA-43ED-A751-9211F7B19EF6}" srcOrd="7" destOrd="0" presId="urn:microsoft.com/office/officeart/2005/8/layout/list1"/>
    <dgm:cxn modelId="{A057FE96-1207-4A6E-81B0-5C47A2CC1FE7}" type="presParOf" srcId="{4706B7A8-64E4-4696-A696-E24935455239}" destId="{2C7C5C25-0A8E-47FF-9837-311A8F8A1403}" srcOrd="8" destOrd="0" presId="urn:microsoft.com/office/officeart/2005/8/layout/list1"/>
    <dgm:cxn modelId="{D76F7C60-B07C-4FC5-867E-A8EAAE5203A3}" type="presParOf" srcId="{2C7C5C25-0A8E-47FF-9837-311A8F8A1403}" destId="{E5FC04D9-6656-4B4E-BEB5-97EBD411026D}" srcOrd="0" destOrd="0" presId="urn:microsoft.com/office/officeart/2005/8/layout/list1"/>
    <dgm:cxn modelId="{1067C0EC-812D-4BB0-818F-E8D1BCDCD88E}" type="presParOf" srcId="{2C7C5C25-0A8E-47FF-9837-311A8F8A1403}" destId="{7CD5E3CA-400C-4EB5-9FE9-8767A8E3FA3F}" srcOrd="1" destOrd="0" presId="urn:microsoft.com/office/officeart/2005/8/layout/list1"/>
    <dgm:cxn modelId="{4C79C59E-02CD-4D28-992C-0A9F8651ABAE}" type="presParOf" srcId="{4706B7A8-64E4-4696-A696-E24935455239}" destId="{F0EE99EE-25AD-4772-BAC8-0BB1A208AF2B}" srcOrd="9" destOrd="0" presId="urn:microsoft.com/office/officeart/2005/8/layout/list1"/>
    <dgm:cxn modelId="{A96153CA-AE6C-499D-B254-7B09B9E0EC05}" type="presParOf" srcId="{4706B7A8-64E4-4696-A696-E24935455239}" destId="{603EA963-B401-4120-A1E4-1EDF8B9BF71B}" srcOrd="10" destOrd="0" presId="urn:microsoft.com/office/officeart/2005/8/layout/list1"/>
    <dgm:cxn modelId="{2EFC77BF-FF31-43A1-BD78-64FDE79307B3}" type="presParOf" srcId="{4706B7A8-64E4-4696-A696-E24935455239}" destId="{470649F0-BE8F-43E7-82BC-2D7015208874}" srcOrd="11" destOrd="0" presId="urn:microsoft.com/office/officeart/2005/8/layout/list1"/>
    <dgm:cxn modelId="{8A5C9BE7-3B10-4898-8AE0-06D7610987CA}" type="presParOf" srcId="{4706B7A8-64E4-4696-A696-E24935455239}" destId="{2FE82ECB-E84F-4404-ACE9-E92EA6B3278D}" srcOrd="12" destOrd="0" presId="urn:microsoft.com/office/officeart/2005/8/layout/list1"/>
    <dgm:cxn modelId="{894E0CAD-57EF-4A67-A195-3EDB8A38612C}" type="presParOf" srcId="{2FE82ECB-E84F-4404-ACE9-E92EA6B3278D}" destId="{062BC8DC-15CC-4BFB-8A07-72B4D1B14CB6}" srcOrd="0" destOrd="0" presId="urn:microsoft.com/office/officeart/2005/8/layout/list1"/>
    <dgm:cxn modelId="{EFB3788B-7E96-4ACB-A1F1-10AA38726420}" type="presParOf" srcId="{2FE82ECB-E84F-4404-ACE9-E92EA6B3278D}" destId="{3F28DD92-1B2B-4DCE-AC0B-DEE996E26298}" srcOrd="1" destOrd="0" presId="urn:microsoft.com/office/officeart/2005/8/layout/list1"/>
    <dgm:cxn modelId="{EF4BCB40-E874-4DC3-B620-05C5E7D09576}" type="presParOf" srcId="{4706B7A8-64E4-4696-A696-E24935455239}" destId="{E8CD4479-8EFD-4A48-85FE-0B6EB52B53A7}" srcOrd="13" destOrd="0" presId="urn:microsoft.com/office/officeart/2005/8/layout/list1"/>
    <dgm:cxn modelId="{10111E42-1DF2-4599-A680-6A66EFD0D218}" type="presParOf" srcId="{4706B7A8-64E4-4696-A696-E24935455239}" destId="{932596AF-D4A3-43D5-A446-F643AC8B44E1}" srcOrd="14" destOrd="0" presId="urn:microsoft.com/office/officeart/2005/8/layout/list1"/>
    <dgm:cxn modelId="{472934B4-8395-46F2-B203-24CD7BB0E16C}" type="presParOf" srcId="{4706B7A8-64E4-4696-A696-E24935455239}" destId="{915FBCA9-D6DA-42E9-98BE-59E6BDAB73E3}" srcOrd="15" destOrd="0" presId="urn:microsoft.com/office/officeart/2005/8/layout/list1"/>
    <dgm:cxn modelId="{F8065DAF-1320-4D02-8B2B-AFEA37E98A54}" type="presParOf" srcId="{4706B7A8-64E4-4696-A696-E24935455239}" destId="{75A39536-0EA4-4D7A-A7BC-A33C9820A837}" srcOrd="16" destOrd="0" presId="urn:microsoft.com/office/officeart/2005/8/layout/list1"/>
    <dgm:cxn modelId="{835D6BD6-638F-4C5A-93D6-B07B51FF1A18}" type="presParOf" srcId="{75A39536-0EA4-4D7A-A7BC-A33C9820A837}" destId="{ECFAAEC5-401D-41BD-8090-F4527E8E26B3}" srcOrd="0" destOrd="0" presId="urn:microsoft.com/office/officeart/2005/8/layout/list1"/>
    <dgm:cxn modelId="{AE2EE54C-CBE5-4C5A-BB84-2344776C901F}" type="presParOf" srcId="{75A39536-0EA4-4D7A-A7BC-A33C9820A837}" destId="{070948EA-F3CC-45CC-B2F0-900DDF381F60}" srcOrd="1" destOrd="0" presId="urn:microsoft.com/office/officeart/2005/8/layout/list1"/>
    <dgm:cxn modelId="{800E5FDF-CC7B-4F9C-9B65-71FEF9DCB4DF}" type="presParOf" srcId="{4706B7A8-64E4-4696-A696-E24935455239}" destId="{2608B914-13C9-4DB0-AC9C-FF36AAEAAE29}" srcOrd="17" destOrd="0" presId="urn:microsoft.com/office/officeart/2005/8/layout/list1"/>
    <dgm:cxn modelId="{413CA962-2701-4E23-B7BE-424FCBC00465}" type="presParOf" srcId="{4706B7A8-64E4-4696-A696-E24935455239}" destId="{06FE28A9-CAAE-4C63-9E28-833394D344BF}" srcOrd="18" destOrd="0" presId="urn:microsoft.com/office/officeart/2005/8/layout/list1"/>
    <dgm:cxn modelId="{0E5CB2F8-5F31-49E8-A3BD-A7ECADEF0810}" type="presParOf" srcId="{4706B7A8-64E4-4696-A696-E24935455239}" destId="{2F5C733E-1E95-4665-B6AA-66E3972525B5}" srcOrd="19" destOrd="0" presId="urn:microsoft.com/office/officeart/2005/8/layout/list1"/>
    <dgm:cxn modelId="{9E39CC7B-73DC-412D-8CA0-5BA32810A0C0}" type="presParOf" srcId="{4706B7A8-64E4-4696-A696-E24935455239}" destId="{99A40713-2688-4415-8ACA-C760C7FB35BE}" srcOrd="20" destOrd="0" presId="urn:microsoft.com/office/officeart/2005/8/layout/list1"/>
    <dgm:cxn modelId="{29A82410-A72A-4E72-A77C-334BBD4608DE}" type="presParOf" srcId="{99A40713-2688-4415-8ACA-C760C7FB35BE}" destId="{BA8BBCD2-D9EE-4C42-A0F8-D8FB96DBA42B}" srcOrd="0" destOrd="0" presId="urn:microsoft.com/office/officeart/2005/8/layout/list1"/>
    <dgm:cxn modelId="{E5A97B50-3BFB-494E-9135-BC610F1AF069}" type="presParOf" srcId="{99A40713-2688-4415-8ACA-C760C7FB35BE}" destId="{6D8E045D-DD4B-47E2-BC3F-96F25A700D59}" srcOrd="1" destOrd="0" presId="urn:microsoft.com/office/officeart/2005/8/layout/list1"/>
    <dgm:cxn modelId="{FC866C3E-C528-4EFA-B3B6-3BD9F3486285}" type="presParOf" srcId="{4706B7A8-64E4-4696-A696-E24935455239}" destId="{83FC29AE-7775-4A53-808B-3C91543A0B51}" srcOrd="21" destOrd="0" presId="urn:microsoft.com/office/officeart/2005/8/layout/list1"/>
    <dgm:cxn modelId="{A4A6C9D8-016C-4A02-AEB4-E80FE3990782}" type="presParOf" srcId="{4706B7A8-64E4-4696-A696-E24935455239}" destId="{DD7536E6-F8BF-4450-BCC3-BB47C7E7C854}" srcOrd="22" destOrd="0" presId="urn:microsoft.com/office/officeart/2005/8/layout/list1"/>
    <dgm:cxn modelId="{BDCED06B-4A64-C74F-9FAA-6BCA7E0461B5}" type="presParOf" srcId="{4706B7A8-64E4-4696-A696-E24935455239}" destId="{AC7C9A9E-B37C-8946-9978-41451D8180BB}" srcOrd="23" destOrd="0" presId="urn:microsoft.com/office/officeart/2005/8/layout/list1"/>
    <dgm:cxn modelId="{F59EB52D-872B-964A-BEAA-6E0FA3EBB5B3}" type="presParOf" srcId="{4706B7A8-64E4-4696-A696-E24935455239}" destId="{AF271526-764D-2244-8F86-C4EE562B3A86}" srcOrd="24" destOrd="0" presId="urn:microsoft.com/office/officeart/2005/8/layout/list1"/>
    <dgm:cxn modelId="{1EBE11FB-993A-9C48-9BA1-0B8D85403465}" type="presParOf" srcId="{AF271526-764D-2244-8F86-C4EE562B3A86}" destId="{DDBC2E97-A8BD-E145-8439-1C3BB965A306}" srcOrd="0" destOrd="0" presId="urn:microsoft.com/office/officeart/2005/8/layout/list1"/>
    <dgm:cxn modelId="{8BE29114-EC09-7449-8814-95B3D2CB4851}" type="presParOf" srcId="{AF271526-764D-2244-8F86-C4EE562B3A86}" destId="{D9623958-8F2F-A54C-B520-7AEF7358477E}" srcOrd="1" destOrd="0" presId="urn:microsoft.com/office/officeart/2005/8/layout/list1"/>
    <dgm:cxn modelId="{A2C57531-3108-1D44-9887-CD835E03275B}" type="presParOf" srcId="{4706B7A8-64E4-4696-A696-E24935455239}" destId="{F1ED29AC-29A0-8547-8516-AE10007CF617}" srcOrd="25" destOrd="0" presId="urn:microsoft.com/office/officeart/2005/8/layout/list1"/>
    <dgm:cxn modelId="{160DCE20-6571-0D4D-BF21-9F844C9659B8}" type="presParOf" srcId="{4706B7A8-64E4-4696-A696-E24935455239}" destId="{71C73838-519D-7848-AF72-61BC9CD19052}"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68A101-5492-4F78-9003-35C571105367}" type="doc">
      <dgm:prSet loTypeId="urn:microsoft.com/office/officeart/2005/8/layout/chevron1" loCatId="process" qsTypeId="urn:microsoft.com/office/officeart/2005/8/quickstyle/simple2" qsCatId="simple" csTypeId="urn:microsoft.com/office/officeart/2005/8/colors/accent1_2" csCatId="accent1" phldr="1"/>
      <dgm:spPr/>
    </dgm:pt>
    <dgm:pt modelId="{A6FF73EC-CA88-4355-B0E6-7DDA42461A02}">
      <dgm:prSet phldrT="[Metin]"/>
      <dgm:spPr>
        <a:xfrm>
          <a:off x="0" y="82874"/>
          <a:ext cx="2826914" cy="1130765"/>
        </a:xfrm>
        <a:prstGeom prst="chevron">
          <a:avLst/>
        </a:prstGeom>
        <a:solidFill>
          <a:srgbClr val="0070C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r>
            <a:rPr lang="tr-TR" b="1" dirty="0">
              <a:solidFill>
                <a:sysClr val="window" lastClr="FFFFFF"/>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GÜMRÜK  MUAFİYETLİ GİRDİ İTHALİ</a:t>
          </a:r>
        </a:p>
      </dgm:t>
    </dgm:pt>
    <dgm:pt modelId="{D299CB1B-77EB-470D-9A5F-69BCE9248F8F}" type="parTrans" cxnId="{B3D2444C-8693-47CF-8F68-31F68548387A}">
      <dgm:prSet/>
      <dgm:spPr/>
      <dgm:t>
        <a:bodyPr/>
        <a:lstStyle/>
        <a:p>
          <a:endParaRPr lang="tr-TR">
            <a:effectLst>
              <a:outerShdw blurRad="38100" dist="38100" dir="2700000" algn="tl">
                <a:srgbClr val="000000">
                  <a:alpha val="43137"/>
                </a:srgbClr>
              </a:outerShdw>
            </a:effectLst>
          </a:endParaRPr>
        </a:p>
      </dgm:t>
    </dgm:pt>
    <dgm:pt modelId="{09800CA2-0FB5-4223-A4DC-657E34AB50BE}" type="sibTrans" cxnId="{B3D2444C-8693-47CF-8F68-31F68548387A}">
      <dgm:prSet/>
      <dgm:spPr/>
      <dgm:t>
        <a:bodyPr/>
        <a:lstStyle/>
        <a:p>
          <a:endParaRPr lang="tr-TR">
            <a:effectLst>
              <a:outerShdw blurRad="38100" dist="38100" dir="2700000" algn="tl">
                <a:srgbClr val="000000">
                  <a:alpha val="43137"/>
                </a:srgbClr>
              </a:outerShdw>
            </a:effectLst>
          </a:endParaRPr>
        </a:p>
      </dgm:t>
    </dgm:pt>
    <dgm:pt modelId="{3FAF32A6-07EA-47C3-B45F-68CFDE60CD43}">
      <dgm:prSet phldrT="[Metin]"/>
      <dgm:spPr>
        <a:xfrm>
          <a:off x="2546542" y="82874"/>
          <a:ext cx="2826914" cy="1130765"/>
        </a:xfrm>
        <a:prstGeom prst="chevron">
          <a:avLst/>
        </a:prstGeom>
        <a:solidFill>
          <a:srgbClr val="0070C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r>
            <a:rPr lang="tr-TR" b="1" dirty="0">
              <a:solidFill>
                <a:sysClr val="window" lastClr="FFFFFF"/>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ÜRETİM/İŞLEMEDE MALİYET AVANTAJI</a:t>
          </a:r>
        </a:p>
      </dgm:t>
    </dgm:pt>
    <dgm:pt modelId="{2307BD32-AF2A-4E35-B25E-3B77C5DDB5C2}" type="parTrans" cxnId="{E7B081DB-5536-4E10-B0A2-64794F50904B}">
      <dgm:prSet/>
      <dgm:spPr/>
      <dgm:t>
        <a:bodyPr/>
        <a:lstStyle/>
        <a:p>
          <a:endParaRPr lang="tr-TR">
            <a:effectLst>
              <a:outerShdw blurRad="38100" dist="38100" dir="2700000" algn="tl">
                <a:srgbClr val="000000">
                  <a:alpha val="43137"/>
                </a:srgbClr>
              </a:outerShdw>
            </a:effectLst>
          </a:endParaRPr>
        </a:p>
      </dgm:t>
    </dgm:pt>
    <dgm:pt modelId="{6E6E1632-5A48-4C51-B924-5111BDF7FC60}" type="sibTrans" cxnId="{E7B081DB-5536-4E10-B0A2-64794F50904B}">
      <dgm:prSet/>
      <dgm:spPr/>
      <dgm:t>
        <a:bodyPr/>
        <a:lstStyle/>
        <a:p>
          <a:endParaRPr lang="tr-TR">
            <a:effectLst>
              <a:outerShdw blurRad="38100" dist="38100" dir="2700000" algn="tl">
                <a:srgbClr val="000000">
                  <a:alpha val="43137"/>
                </a:srgbClr>
              </a:outerShdw>
            </a:effectLst>
          </a:endParaRPr>
        </a:p>
      </dgm:t>
    </dgm:pt>
    <dgm:pt modelId="{9C72953F-B661-47AE-A57E-2A06DFC75442}">
      <dgm:prSet phldrT="[Metin]"/>
      <dgm:spPr>
        <a:xfrm>
          <a:off x="5067943" y="105501"/>
          <a:ext cx="2826914" cy="1130765"/>
        </a:xfrm>
        <a:prstGeom prst="chevron">
          <a:avLst/>
        </a:prstGeom>
        <a:solidFill>
          <a:srgbClr val="0070C0"/>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r>
            <a:rPr lang="tr-TR" b="1" dirty="0">
              <a:solidFill>
                <a:sysClr val="window" lastClr="FFFFFF"/>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İHRACATTA YÜKSEK REKABET ŞANSI</a:t>
          </a:r>
        </a:p>
      </dgm:t>
    </dgm:pt>
    <dgm:pt modelId="{794F9E97-634E-4A76-B321-2CB9D21DD289}" type="parTrans" cxnId="{9B1E433C-8E1C-44B5-A587-5F92FE48CF9F}">
      <dgm:prSet/>
      <dgm:spPr/>
      <dgm:t>
        <a:bodyPr/>
        <a:lstStyle/>
        <a:p>
          <a:endParaRPr lang="tr-TR">
            <a:effectLst>
              <a:outerShdw blurRad="38100" dist="38100" dir="2700000" algn="tl">
                <a:srgbClr val="000000">
                  <a:alpha val="43137"/>
                </a:srgbClr>
              </a:outerShdw>
            </a:effectLst>
          </a:endParaRPr>
        </a:p>
      </dgm:t>
    </dgm:pt>
    <dgm:pt modelId="{670009A6-80CA-4D9E-AD80-38DFFDD344F4}" type="sibTrans" cxnId="{9B1E433C-8E1C-44B5-A587-5F92FE48CF9F}">
      <dgm:prSet/>
      <dgm:spPr/>
      <dgm:t>
        <a:bodyPr/>
        <a:lstStyle/>
        <a:p>
          <a:endParaRPr lang="tr-TR">
            <a:effectLst>
              <a:outerShdw blurRad="38100" dist="38100" dir="2700000" algn="tl">
                <a:srgbClr val="000000">
                  <a:alpha val="43137"/>
                </a:srgbClr>
              </a:outerShdw>
            </a:effectLst>
          </a:endParaRPr>
        </a:p>
      </dgm:t>
    </dgm:pt>
    <dgm:pt modelId="{D2732887-4510-455D-8BA0-167DBE338A80}" type="pres">
      <dgm:prSet presAssocID="{0968A101-5492-4F78-9003-35C571105367}" presName="Name0" presStyleCnt="0">
        <dgm:presLayoutVars>
          <dgm:dir/>
          <dgm:animLvl val="lvl"/>
          <dgm:resizeHandles val="exact"/>
        </dgm:presLayoutVars>
      </dgm:prSet>
      <dgm:spPr/>
    </dgm:pt>
    <dgm:pt modelId="{C4246CCC-1EE7-48E2-8DDB-81E689498ABF}" type="pres">
      <dgm:prSet presAssocID="{A6FF73EC-CA88-4355-B0E6-7DDA42461A02}" presName="parTxOnly" presStyleLbl="node1" presStyleIdx="0" presStyleCnt="3" custLinFactNeighborX="-821">
        <dgm:presLayoutVars>
          <dgm:chMax val="0"/>
          <dgm:chPref val="0"/>
          <dgm:bulletEnabled val="1"/>
        </dgm:presLayoutVars>
      </dgm:prSet>
      <dgm:spPr>
        <a:prstGeom prst="chevron">
          <a:avLst/>
        </a:prstGeom>
      </dgm:spPr>
      <dgm:t>
        <a:bodyPr/>
        <a:lstStyle/>
        <a:p>
          <a:endParaRPr lang="tr-TR"/>
        </a:p>
      </dgm:t>
    </dgm:pt>
    <dgm:pt modelId="{3DC4134C-34B2-4B7D-A9F7-A35C93E90B56}" type="pres">
      <dgm:prSet presAssocID="{09800CA2-0FB5-4223-A4DC-657E34AB50BE}" presName="parTxOnlySpace" presStyleCnt="0"/>
      <dgm:spPr/>
    </dgm:pt>
    <dgm:pt modelId="{BB832C59-D60F-44BC-A218-76035E512D28}" type="pres">
      <dgm:prSet presAssocID="{3FAF32A6-07EA-47C3-B45F-68CFDE60CD43}" presName="parTxOnly" presStyleLbl="node1" presStyleIdx="1" presStyleCnt="3">
        <dgm:presLayoutVars>
          <dgm:chMax val="0"/>
          <dgm:chPref val="0"/>
          <dgm:bulletEnabled val="1"/>
        </dgm:presLayoutVars>
      </dgm:prSet>
      <dgm:spPr>
        <a:prstGeom prst="chevron">
          <a:avLst/>
        </a:prstGeom>
      </dgm:spPr>
      <dgm:t>
        <a:bodyPr/>
        <a:lstStyle/>
        <a:p>
          <a:endParaRPr lang="tr-TR"/>
        </a:p>
      </dgm:t>
    </dgm:pt>
    <dgm:pt modelId="{70FEF811-15DD-4097-BFEE-BEA07E763508}" type="pres">
      <dgm:prSet presAssocID="{6E6E1632-5A48-4C51-B924-5111BDF7FC60}" presName="parTxOnlySpace" presStyleCnt="0"/>
      <dgm:spPr/>
    </dgm:pt>
    <dgm:pt modelId="{E51A5C0D-359F-40F1-B70C-FE51F0CE0130}" type="pres">
      <dgm:prSet presAssocID="{9C72953F-B661-47AE-A57E-2A06DFC75442}" presName="parTxOnly" presStyleLbl="node1" presStyleIdx="2" presStyleCnt="3" custLinFactNeighborX="-8073" custLinFactNeighborY="2001">
        <dgm:presLayoutVars>
          <dgm:chMax val="0"/>
          <dgm:chPref val="0"/>
          <dgm:bulletEnabled val="1"/>
        </dgm:presLayoutVars>
      </dgm:prSet>
      <dgm:spPr>
        <a:prstGeom prst="chevron">
          <a:avLst/>
        </a:prstGeom>
      </dgm:spPr>
      <dgm:t>
        <a:bodyPr/>
        <a:lstStyle/>
        <a:p>
          <a:endParaRPr lang="tr-TR"/>
        </a:p>
      </dgm:t>
    </dgm:pt>
  </dgm:ptLst>
  <dgm:cxnLst>
    <dgm:cxn modelId="{9B1E433C-8E1C-44B5-A587-5F92FE48CF9F}" srcId="{0968A101-5492-4F78-9003-35C571105367}" destId="{9C72953F-B661-47AE-A57E-2A06DFC75442}" srcOrd="2" destOrd="0" parTransId="{794F9E97-634E-4A76-B321-2CB9D21DD289}" sibTransId="{670009A6-80CA-4D9E-AD80-38DFFDD344F4}"/>
    <dgm:cxn modelId="{E7B081DB-5536-4E10-B0A2-64794F50904B}" srcId="{0968A101-5492-4F78-9003-35C571105367}" destId="{3FAF32A6-07EA-47C3-B45F-68CFDE60CD43}" srcOrd="1" destOrd="0" parTransId="{2307BD32-AF2A-4E35-B25E-3B77C5DDB5C2}" sibTransId="{6E6E1632-5A48-4C51-B924-5111BDF7FC60}"/>
    <dgm:cxn modelId="{B3D2444C-8693-47CF-8F68-31F68548387A}" srcId="{0968A101-5492-4F78-9003-35C571105367}" destId="{A6FF73EC-CA88-4355-B0E6-7DDA42461A02}" srcOrd="0" destOrd="0" parTransId="{D299CB1B-77EB-470D-9A5F-69BCE9248F8F}" sibTransId="{09800CA2-0FB5-4223-A4DC-657E34AB50BE}"/>
    <dgm:cxn modelId="{58280958-18A9-4883-9689-01ED7F33C4E2}" type="presOf" srcId="{3FAF32A6-07EA-47C3-B45F-68CFDE60CD43}" destId="{BB832C59-D60F-44BC-A218-76035E512D28}" srcOrd="0" destOrd="0" presId="urn:microsoft.com/office/officeart/2005/8/layout/chevron1"/>
    <dgm:cxn modelId="{48598817-E9D3-4EF4-A4DC-0E0DEDA3DDEA}" type="presOf" srcId="{A6FF73EC-CA88-4355-B0E6-7DDA42461A02}" destId="{C4246CCC-1EE7-48E2-8DDB-81E689498ABF}" srcOrd="0" destOrd="0" presId="urn:microsoft.com/office/officeart/2005/8/layout/chevron1"/>
    <dgm:cxn modelId="{700FBDD3-7037-4DAA-8894-11D72ACFFBA2}" type="presOf" srcId="{9C72953F-B661-47AE-A57E-2A06DFC75442}" destId="{E51A5C0D-359F-40F1-B70C-FE51F0CE0130}" srcOrd="0" destOrd="0" presId="urn:microsoft.com/office/officeart/2005/8/layout/chevron1"/>
    <dgm:cxn modelId="{D4FDE212-B4DE-4756-A9BA-9EA0BB1E610F}" type="presOf" srcId="{0968A101-5492-4F78-9003-35C571105367}" destId="{D2732887-4510-455D-8BA0-167DBE338A80}" srcOrd="0" destOrd="0" presId="urn:microsoft.com/office/officeart/2005/8/layout/chevron1"/>
    <dgm:cxn modelId="{7420845F-16EB-442B-9246-932352F84B4E}" type="presParOf" srcId="{D2732887-4510-455D-8BA0-167DBE338A80}" destId="{C4246CCC-1EE7-48E2-8DDB-81E689498ABF}" srcOrd="0" destOrd="0" presId="urn:microsoft.com/office/officeart/2005/8/layout/chevron1"/>
    <dgm:cxn modelId="{4BC859C8-834A-4715-840C-F33151C001DE}" type="presParOf" srcId="{D2732887-4510-455D-8BA0-167DBE338A80}" destId="{3DC4134C-34B2-4B7D-A9F7-A35C93E90B56}" srcOrd="1" destOrd="0" presId="urn:microsoft.com/office/officeart/2005/8/layout/chevron1"/>
    <dgm:cxn modelId="{4681DA77-4FE7-4883-8894-10881759B377}" type="presParOf" srcId="{D2732887-4510-455D-8BA0-167DBE338A80}" destId="{BB832C59-D60F-44BC-A218-76035E512D28}" srcOrd="2" destOrd="0" presId="urn:microsoft.com/office/officeart/2005/8/layout/chevron1"/>
    <dgm:cxn modelId="{41AB5F52-4295-4269-B7E0-F62B109A287B}" type="presParOf" srcId="{D2732887-4510-455D-8BA0-167DBE338A80}" destId="{70FEF811-15DD-4097-BFEE-BEA07E763508}" srcOrd="3" destOrd="0" presId="urn:microsoft.com/office/officeart/2005/8/layout/chevron1"/>
    <dgm:cxn modelId="{D71E9FBF-DE17-44E1-9B84-059F5DC89942}" type="presParOf" srcId="{D2732887-4510-455D-8BA0-167DBE338A80}" destId="{E51A5C0D-359F-40F1-B70C-FE51F0CE0130}"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1D93EF6-DF0A-4D2A-9AB6-9B4CC2BB90BA}" type="doc">
      <dgm:prSet loTypeId="urn:microsoft.com/office/officeart/2005/8/layout/chevron2" loCatId="list" qsTypeId="urn:microsoft.com/office/officeart/2005/8/quickstyle/simple5" qsCatId="simple" csTypeId="urn:microsoft.com/office/officeart/2005/8/colors/accent1_2#9" csCatId="accent1" phldr="1"/>
      <dgm:spPr/>
      <dgm:t>
        <a:bodyPr/>
        <a:lstStyle/>
        <a:p>
          <a:endParaRPr lang="tr-TR"/>
        </a:p>
      </dgm:t>
    </dgm:pt>
    <dgm:pt modelId="{4130C0A1-F30E-43B6-AD6C-3F798D99B437}">
      <dgm:prSet phldrT="[Metin]" custT="1">
        <dgm:style>
          <a:lnRef idx="3">
            <a:schemeClr val="lt1"/>
          </a:lnRef>
          <a:fillRef idx="1">
            <a:schemeClr val="accent4"/>
          </a:fillRef>
          <a:effectRef idx="1">
            <a:schemeClr val="accent4"/>
          </a:effectRef>
          <a:fontRef idx="minor">
            <a:schemeClr val="lt1"/>
          </a:fontRef>
        </dgm:style>
      </dgm:prSet>
      <dgm:spPr>
        <a:solidFill>
          <a:srgbClr val="0070C0"/>
        </a:solidFill>
      </dgm:spPr>
      <dgm:t>
        <a:bodyPr/>
        <a:lstStyle/>
        <a:p>
          <a:endParaRPr lang="tr-TR" sz="1200" b="1" dirty="0">
            <a:solidFill>
              <a:schemeClr val="bg1"/>
            </a:solidFill>
            <a:latin typeface="Times New Roman" panose="02020603050405020304" pitchFamily="18" charset="0"/>
            <a:cs typeface="Times New Roman" panose="02020603050405020304" pitchFamily="18" charset="0"/>
          </a:endParaRPr>
        </a:p>
        <a:p>
          <a:r>
            <a:rPr lang="tr-TR" sz="1200" b="1" dirty="0">
              <a:solidFill>
                <a:schemeClr val="bg1"/>
              </a:solidFill>
              <a:latin typeface="Times New Roman" panose="02020603050405020304" pitchFamily="18" charset="0"/>
              <a:cs typeface="Times New Roman" panose="02020603050405020304" pitchFamily="18" charset="0"/>
            </a:rPr>
            <a:t>VERGİ-FON MUAFİYETLERİ</a:t>
          </a:r>
        </a:p>
      </dgm:t>
    </dgm:pt>
    <dgm:pt modelId="{2A314647-F5B9-4827-B5D7-8CF556F7C941}" type="parTrans" cxnId="{6267B042-EF5E-4388-A430-58FB177B01C7}">
      <dgm:prSet/>
      <dgm:spPr/>
      <dgm:t>
        <a:bodyPr/>
        <a:lstStyle/>
        <a:p>
          <a:endParaRPr lang="tr-TR"/>
        </a:p>
      </dgm:t>
    </dgm:pt>
    <dgm:pt modelId="{12AEF7D7-A4AF-4652-85BA-8380562D764F}" type="sibTrans" cxnId="{6267B042-EF5E-4388-A430-58FB177B01C7}">
      <dgm:prSet/>
      <dgm:spPr/>
      <dgm:t>
        <a:bodyPr/>
        <a:lstStyle/>
        <a:p>
          <a:endParaRPr lang="tr-TR"/>
        </a:p>
      </dgm:t>
    </dgm:pt>
    <dgm:pt modelId="{0C6AEC05-6DA6-4C39-839E-32AA4391DF9D}">
      <dgm:prSet phldrT="[Metin]" custT="1"/>
      <dgm:spPr>
        <a:ln>
          <a:solidFill>
            <a:srgbClr val="163C74"/>
          </a:solidFill>
        </a:ln>
      </dgm:spPr>
      <dgm:t>
        <a:bodyPr/>
        <a:lstStyle/>
        <a:p>
          <a:r>
            <a:rPr lang="tr-TR" sz="2200" b="0" dirty="0">
              <a:solidFill>
                <a:srgbClr val="002060"/>
              </a:solidFill>
              <a:latin typeface="+mj-lt"/>
            </a:rPr>
            <a:t> </a:t>
          </a:r>
          <a:r>
            <a:rPr lang="tr-TR" sz="2200" b="0" dirty="0">
              <a:solidFill>
                <a:schemeClr val="tx1"/>
              </a:solidFill>
              <a:latin typeface="Times New Roman" panose="02020603050405020304" pitchFamily="18" charset="0"/>
              <a:cs typeface="Times New Roman" panose="02020603050405020304" pitchFamily="18" charset="0"/>
            </a:rPr>
            <a:t>İthalatta Gümrük ve Eş Etkili Vergi Muafiyeti</a:t>
          </a:r>
        </a:p>
      </dgm:t>
    </dgm:pt>
    <dgm:pt modelId="{F0E4561C-2A6A-4799-B5D9-9D8C8B25D868}" type="parTrans" cxnId="{76E59C17-5471-404D-A67C-281EF2104919}">
      <dgm:prSet/>
      <dgm:spPr/>
      <dgm:t>
        <a:bodyPr/>
        <a:lstStyle/>
        <a:p>
          <a:endParaRPr lang="tr-TR"/>
        </a:p>
      </dgm:t>
    </dgm:pt>
    <dgm:pt modelId="{AEC60A45-DDF2-4918-B0D2-6F5E12D28A4C}" type="sibTrans" cxnId="{76E59C17-5471-404D-A67C-281EF2104919}">
      <dgm:prSet/>
      <dgm:spPr/>
      <dgm:t>
        <a:bodyPr/>
        <a:lstStyle/>
        <a:p>
          <a:endParaRPr lang="tr-TR"/>
        </a:p>
      </dgm:t>
    </dgm:pt>
    <dgm:pt modelId="{F806DA3C-7B74-4D1E-901F-41F298D121FE}">
      <dgm:prSet phldrT="[Metin]" custT="1">
        <dgm:style>
          <a:lnRef idx="3">
            <a:schemeClr val="lt1"/>
          </a:lnRef>
          <a:fillRef idx="1">
            <a:schemeClr val="accent4"/>
          </a:fillRef>
          <a:effectRef idx="1">
            <a:schemeClr val="accent4"/>
          </a:effectRef>
          <a:fontRef idx="minor">
            <a:schemeClr val="lt1"/>
          </a:fontRef>
        </dgm:style>
      </dgm:prSet>
      <dgm:spPr>
        <a:solidFill>
          <a:srgbClr val="0070C0"/>
        </a:solidFill>
      </dgm:spPr>
      <dgm:t>
        <a:bodyPr/>
        <a:lstStyle/>
        <a:p>
          <a:r>
            <a:rPr lang="tr-TR" sz="1400" b="1" dirty="0">
              <a:solidFill>
                <a:schemeClr val="bg1"/>
              </a:solidFill>
              <a:latin typeface="Times New Roman" panose="02020603050405020304" pitchFamily="18" charset="0"/>
              <a:cs typeface="Times New Roman" panose="02020603050405020304" pitchFamily="18" charset="0"/>
            </a:rPr>
            <a:t>YURT İÇİ ALIM AVANTAJLARI</a:t>
          </a:r>
        </a:p>
      </dgm:t>
    </dgm:pt>
    <dgm:pt modelId="{98D16142-8A51-4EE0-A26B-E183D95CD990}" type="parTrans" cxnId="{AFF17987-B2AD-4DDD-B31C-0142D603A6B0}">
      <dgm:prSet/>
      <dgm:spPr/>
      <dgm:t>
        <a:bodyPr/>
        <a:lstStyle/>
        <a:p>
          <a:endParaRPr lang="tr-TR"/>
        </a:p>
      </dgm:t>
    </dgm:pt>
    <dgm:pt modelId="{1BE1A9C8-AD0E-4418-9AC5-1581F4DF9F03}" type="sibTrans" cxnId="{AFF17987-B2AD-4DDD-B31C-0142D603A6B0}">
      <dgm:prSet/>
      <dgm:spPr/>
      <dgm:t>
        <a:bodyPr/>
        <a:lstStyle/>
        <a:p>
          <a:endParaRPr lang="tr-TR"/>
        </a:p>
      </dgm:t>
    </dgm:pt>
    <dgm:pt modelId="{EC54E2C1-3748-4781-A5DB-69FA39CA4511}">
      <dgm:prSet phldrT="[Metin]" custT="1"/>
      <dgm:spPr>
        <a:ln>
          <a:solidFill>
            <a:srgbClr val="163C74"/>
          </a:solidFill>
        </a:ln>
      </dgm:spPr>
      <dgm:t>
        <a:bodyPr/>
        <a:lstStyle/>
        <a:p>
          <a:r>
            <a:rPr lang="tr-TR" sz="2200" b="0" dirty="0">
              <a:solidFill>
                <a:schemeClr val="tx1"/>
              </a:solidFill>
              <a:latin typeface="Times New Roman" panose="02020603050405020304" pitchFamily="18" charset="0"/>
              <a:cs typeface="Times New Roman" panose="02020603050405020304" pitchFamily="18" charset="0"/>
            </a:rPr>
            <a:t>Yurt İçi Alımlarda KDV Tecil-Terkin Uygulaması</a:t>
          </a:r>
        </a:p>
      </dgm:t>
    </dgm:pt>
    <dgm:pt modelId="{CA921F27-DFD0-44C8-9E2F-805122EB183A}" type="parTrans" cxnId="{FF0014DB-3BF1-42F6-A73D-236FD6332638}">
      <dgm:prSet/>
      <dgm:spPr/>
      <dgm:t>
        <a:bodyPr/>
        <a:lstStyle/>
        <a:p>
          <a:endParaRPr lang="tr-TR"/>
        </a:p>
      </dgm:t>
    </dgm:pt>
    <dgm:pt modelId="{4E5E0027-A9EC-44BB-A99B-C345FF8EDE1A}" type="sibTrans" cxnId="{FF0014DB-3BF1-42F6-A73D-236FD6332638}">
      <dgm:prSet/>
      <dgm:spPr/>
      <dgm:t>
        <a:bodyPr/>
        <a:lstStyle/>
        <a:p>
          <a:endParaRPr lang="tr-TR"/>
        </a:p>
      </dgm:t>
    </dgm:pt>
    <dgm:pt modelId="{ABDC7C5C-BDAB-421A-8AA9-135F1C81C184}">
      <dgm:prSet phldrT="[Metin]" custT="1">
        <dgm:style>
          <a:lnRef idx="3">
            <a:schemeClr val="lt1"/>
          </a:lnRef>
          <a:fillRef idx="1">
            <a:schemeClr val="accent4"/>
          </a:fillRef>
          <a:effectRef idx="1">
            <a:schemeClr val="accent4"/>
          </a:effectRef>
          <a:fontRef idx="minor">
            <a:schemeClr val="lt1"/>
          </a:fontRef>
        </dgm:style>
      </dgm:prSet>
      <dgm:spPr>
        <a:solidFill>
          <a:srgbClr val="0070C0"/>
        </a:solidFill>
      </dgm:spPr>
      <dgm:t>
        <a:bodyPr/>
        <a:lstStyle/>
        <a:p>
          <a:endParaRPr lang="tr-TR" sz="1700" b="1" dirty="0"/>
        </a:p>
        <a:p>
          <a:r>
            <a:rPr lang="tr-TR" sz="1400" b="1" dirty="0">
              <a:solidFill>
                <a:schemeClr val="bg1"/>
              </a:solidFill>
            </a:rPr>
            <a:t>DİĞER ÖZEL AVANTAJLAR</a:t>
          </a:r>
        </a:p>
      </dgm:t>
    </dgm:pt>
    <dgm:pt modelId="{5F1134FD-5088-423E-96FF-127D1F2587AA}" type="parTrans" cxnId="{D67BE625-20B2-4B75-BE90-499453DEA44D}">
      <dgm:prSet/>
      <dgm:spPr/>
      <dgm:t>
        <a:bodyPr/>
        <a:lstStyle/>
        <a:p>
          <a:endParaRPr lang="tr-TR"/>
        </a:p>
      </dgm:t>
    </dgm:pt>
    <dgm:pt modelId="{0B94E659-5717-4BAA-A6CB-CA1EC793B641}" type="sibTrans" cxnId="{D67BE625-20B2-4B75-BE90-499453DEA44D}">
      <dgm:prSet/>
      <dgm:spPr/>
      <dgm:t>
        <a:bodyPr/>
        <a:lstStyle/>
        <a:p>
          <a:endParaRPr lang="tr-TR"/>
        </a:p>
      </dgm:t>
    </dgm:pt>
    <dgm:pt modelId="{90C65845-54C1-4A2E-8DD4-C03F72E42687}">
      <dgm:prSet phldrT="[Metin]" custT="1"/>
      <dgm:spPr>
        <a:ln>
          <a:solidFill>
            <a:srgbClr val="163C74"/>
          </a:solidFill>
        </a:ln>
      </dgm:spPr>
      <dgm:t>
        <a:bodyPr/>
        <a:lstStyle/>
        <a:p>
          <a:r>
            <a:rPr lang="tr-TR" sz="2200" b="0" dirty="0">
              <a:solidFill>
                <a:schemeClr val="tx1"/>
              </a:solidFill>
              <a:latin typeface="Times New Roman" panose="02020603050405020304" pitchFamily="18" charset="0"/>
              <a:cs typeface="Times New Roman" panose="02020603050405020304" pitchFamily="18" charset="0"/>
            </a:rPr>
            <a:t>Ticaret Politikası Önlemlerine Tabi Olmama</a:t>
          </a:r>
        </a:p>
      </dgm:t>
    </dgm:pt>
    <dgm:pt modelId="{233A9BFE-B6C7-408A-BBBB-0244FC13FAFF}" type="parTrans" cxnId="{47D1FF83-1C4E-4984-93D0-FD2F9261FE6C}">
      <dgm:prSet/>
      <dgm:spPr/>
      <dgm:t>
        <a:bodyPr/>
        <a:lstStyle/>
        <a:p>
          <a:endParaRPr lang="tr-TR"/>
        </a:p>
      </dgm:t>
    </dgm:pt>
    <dgm:pt modelId="{80A81F26-BDB9-463D-9C22-435F525D1E03}" type="sibTrans" cxnId="{47D1FF83-1C4E-4984-93D0-FD2F9261FE6C}">
      <dgm:prSet/>
      <dgm:spPr/>
      <dgm:t>
        <a:bodyPr/>
        <a:lstStyle/>
        <a:p>
          <a:endParaRPr lang="tr-TR"/>
        </a:p>
      </dgm:t>
    </dgm:pt>
    <dgm:pt modelId="{6A0EC12B-10D8-4AC1-9A3C-19BFEA142642}">
      <dgm:prSet custT="1"/>
      <dgm:spPr>
        <a:ln>
          <a:solidFill>
            <a:srgbClr val="163C74"/>
          </a:solidFill>
        </a:ln>
      </dgm:spPr>
      <dgm:t>
        <a:bodyPr/>
        <a:lstStyle/>
        <a:p>
          <a:r>
            <a:rPr lang="tr-TR" sz="2200" b="0" dirty="0">
              <a:solidFill>
                <a:schemeClr val="tx1"/>
              </a:solidFill>
              <a:latin typeface="Times New Roman" panose="02020603050405020304" pitchFamily="18" charset="0"/>
              <a:cs typeface="Times New Roman" panose="02020603050405020304" pitchFamily="18" charset="0"/>
            </a:rPr>
            <a:t> Vergi, Resim ve Harç İstisnası</a:t>
          </a:r>
        </a:p>
      </dgm:t>
    </dgm:pt>
    <dgm:pt modelId="{FED470BC-58DA-42F2-BA04-3EA7054C08E8}" type="parTrans" cxnId="{7C81D5FF-DB95-4C42-985B-30FCDB28C484}">
      <dgm:prSet/>
      <dgm:spPr/>
      <dgm:t>
        <a:bodyPr/>
        <a:lstStyle/>
        <a:p>
          <a:endParaRPr lang="tr-TR"/>
        </a:p>
      </dgm:t>
    </dgm:pt>
    <dgm:pt modelId="{98BF3E27-027C-417E-BF99-1E832F524C78}" type="sibTrans" cxnId="{7C81D5FF-DB95-4C42-985B-30FCDB28C484}">
      <dgm:prSet/>
      <dgm:spPr/>
      <dgm:t>
        <a:bodyPr/>
        <a:lstStyle/>
        <a:p>
          <a:endParaRPr lang="tr-TR"/>
        </a:p>
      </dgm:t>
    </dgm:pt>
    <dgm:pt modelId="{CFDDAA15-1368-4C01-B2C1-3B394C777731}">
      <dgm:prSet phldrT="[Metin]" custT="1"/>
      <dgm:spPr>
        <a:ln>
          <a:solidFill>
            <a:srgbClr val="163C74"/>
          </a:solidFill>
        </a:ln>
      </dgm:spPr>
      <dgm:t>
        <a:bodyPr/>
        <a:lstStyle/>
        <a:p>
          <a:r>
            <a:rPr lang="tr-TR" sz="2200" b="0" dirty="0">
              <a:solidFill>
                <a:schemeClr val="tx1"/>
              </a:solidFill>
              <a:latin typeface="Times New Roman" panose="02020603050405020304" pitchFamily="18" charset="0"/>
              <a:cs typeface="Times New Roman" panose="02020603050405020304" pitchFamily="18" charset="0"/>
            </a:rPr>
            <a:t> KKDF İstisnası</a:t>
          </a:r>
        </a:p>
      </dgm:t>
    </dgm:pt>
    <dgm:pt modelId="{ED629DDE-F902-463A-B729-E25746D35DB9}" type="parTrans" cxnId="{DF0DF792-7966-4334-8803-084C26453042}">
      <dgm:prSet/>
      <dgm:spPr/>
      <dgm:t>
        <a:bodyPr/>
        <a:lstStyle/>
        <a:p>
          <a:endParaRPr lang="tr-TR"/>
        </a:p>
      </dgm:t>
    </dgm:pt>
    <dgm:pt modelId="{666B95E1-71E8-40FD-B1A1-D5AF2AAAD873}" type="sibTrans" cxnId="{DF0DF792-7966-4334-8803-084C26453042}">
      <dgm:prSet/>
      <dgm:spPr/>
      <dgm:t>
        <a:bodyPr/>
        <a:lstStyle/>
        <a:p>
          <a:endParaRPr lang="tr-TR"/>
        </a:p>
      </dgm:t>
    </dgm:pt>
    <dgm:pt modelId="{151C7FD1-51D9-4619-99E9-667787815E35}">
      <dgm:prSet custT="1"/>
      <dgm:spPr>
        <a:ln>
          <a:solidFill>
            <a:srgbClr val="163C74"/>
          </a:solidFill>
        </a:ln>
      </dgm:spPr>
      <dgm:t>
        <a:bodyPr/>
        <a:lstStyle/>
        <a:p>
          <a:r>
            <a:rPr lang="tr-TR" sz="2200" b="0" dirty="0">
              <a:solidFill>
                <a:schemeClr val="tx1"/>
              </a:solidFill>
              <a:latin typeface="Times New Roman" panose="02020603050405020304" pitchFamily="18" charset="0"/>
              <a:cs typeface="Times New Roman" panose="02020603050405020304" pitchFamily="18" charset="0"/>
            </a:rPr>
            <a:t>Yurt içinden Dünya Piyasa Fiyatlarından Tarımsal Hammadde Temini (Buğday, Mısır, Süt tozu)</a:t>
          </a:r>
        </a:p>
      </dgm:t>
    </dgm:pt>
    <dgm:pt modelId="{AF940E20-F62E-4C31-A5B2-D0675E60C29E}" type="parTrans" cxnId="{F10AEAFA-552F-4970-B593-74C6AD545183}">
      <dgm:prSet/>
      <dgm:spPr/>
      <dgm:t>
        <a:bodyPr/>
        <a:lstStyle/>
        <a:p>
          <a:endParaRPr lang="tr-TR"/>
        </a:p>
      </dgm:t>
    </dgm:pt>
    <dgm:pt modelId="{5146FC7A-F065-4721-88FA-186FF346DD38}" type="sibTrans" cxnId="{F10AEAFA-552F-4970-B593-74C6AD545183}">
      <dgm:prSet/>
      <dgm:spPr/>
      <dgm:t>
        <a:bodyPr/>
        <a:lstStyle/>
        <a:p>
          <a:endParaRPr lang="tr-TR"/>
        </a:p>
      </dgm:t>
    </dgm:pt>
    <dgm:pt modelId="{D89522E6-FABF-4BB4-96D1-4810D4657D4B}" type="pres">
      <dgm:prSet presAssocID="{D1D93EF6-DF0A-4D2A-9AB6-9B4CC2BB90BA}" presName="linearFlow" presStyleCnt="0">
        <dgm:presLayoutVars>
          <dgm:dir/>
          <dgm:animLvl val="lvl"/>
          <dgm:resizeHandles val="exact"/>
        </dgm:presLayoutVars>
      </dgm:prSet>
      <dgm:spPr/>
      <dgm:t>
        <a:bodyPr/>
        <a:lstStyle/>
        <a:p>
          <a:endParaRPr lang="tr-TR"/>
        </a:p>
      </dgm:t>
    </dgm:pt>
    <dgm:pt modelId="{018B52CE-0BB2-4A82-825D-CCD12EA9322E}" type="pres">
      <dgm:prSet presAssocID="{4130C0A1-F30E-43B6-AD6C-3F798D99B437}" presName="composite" presStyleCnt="0"/>
      <dgm:spPr/>
    </dgm:pt>
    <dgm:pt modelId="{0157C64A-279E-49C6-94F4-3A92A47814AB}" type="pres">
      <dgm:prSet presAssocID="{4130C0A1-F30E-43B6-AD6C-3F798D99B437}" presName="parentText" presStyleLbl="alignNode1" presStyleIdx="0" presStyleCnt="3" custScaleX="146664" custScaleY="132472" custLinFactNeighborX="-2401" custLinFactNeighborY="-5535">
        <dgm:presLayoutVars>
          <dgm:chMax val="1"/>
          <dgm:bulletEnabled val="1"/>
        </dgm:presLayoutVars>
      </dgm:prSet>
      <dgm:spPr/>
      <dgm:t>
        <a:bodyPr/>
        <a:lstStyle/>
        <a:p>
          <a:endParaRPr lang="tr-TR"/>
        </a:p>
      </dgm:t>
    </dgm:pt>
    <dgm:pt modelId="{08C39440-4252-4A87-9CAB-EF9E9F73CDF6}" type="pres">
      <dgm:prSet presAssocID="{4130C0A1-F30E-43B6-AD6C-3F798D99B437}" presName="descendantText" presStyleLbl="alignAcc1" presStyleIdx="0" presStyleCnt="3" custScaleY="127785" custLinFactNeighborX="4391" custLinFactNeighborY="8024">
        <dgm:presLayoutVars>
          <dgm:bulletEnabled val="1"/>
        </dgm:presLayoutVars>
      </dgm:prSet>
      <dgm:spPr/>
      <dgm:t>
        <a:bodyPr/>
        <a:lstStyle/>
        <a:p>
          <a:endParaRPr lang="tr-TR"/>
        </a:p>
      </dgm:t>
    </dgm:pt>
    <dgm:pt modelId="{4E8393E1-180C-4784-8114-6B4EEEDE0EED}" type="pres">
      <dgm:prSet presAssocID="{12AEF7D7-A4AF-4652-85BA-8380562D764F}" presName="sp" presStyleCnt="0"/>
      <dgm:spPr/>
    </dgm:pt>
    <dgm:pt modelId="{FC1023FC-64BD-49F5-BA5D-280BE0F12E40}" type="pres">
      <dgm:prSet presAssocID="{F806DA3C-7B74-4D1E-901F-41F298D121FE}" presName="composite" presStyleCnt="0"/>
      <dgm:spPr/>
    </dgm:pt>
    <dgm:pt modelId="{B90D6A03-E7BF-4F19-9BE5-E76963FE000B}" type="pres">
      <dgm:prSet presAssocID="{F806DA3C-7B74-4D1E-901F-41F298D121FE}" presName="parentText" presStyleLbl="alignNode1" presStyleIdx="1" presStyleCnt="3" custScaleX="141257" custScaleY="133350" custLinFactNeighborX="-2401" custLinFactNeighborY="-3100">
        <dgm:presLayoutVars>
          <dgm:chMax val="1"/>
          <dgm:bulletEnabled val="1"/>
        </dgm:presLayoutVars>
      </dgm:prSet>
      <dgm:spPr/>
      <dgm:t>
        <a:bodyPr/>
        <a:lstStyle/>
        <a:p>
          <a:endParaRPr lang="tr-TR"/>
        </a:p>
      </dgm:t>
    </dgm:pt>
    <dgm:pt modelId="{28E43898-8F3D-4268-B022-A04F97F14DB8}" type="pres">
      <dgm:prSet presAssocID="{F806DA3C-7B74-4D1E-901F-41F298D121FE}" presName="descendantText" presStyleLbl="alignAcc1" presStyleIdx="1" presStyleCnt="3" custScaleY="145311" custLinFactNeighborX="4800" custLinFactNeighborY="8405">
        <dgm:presLayoutVars>
          <dgm:bulletEnabled val="1"/>
        </dgm:presLayoutVars>
      </dgm:prSet>
      <dgm:spPr/>
      <dgm:t>
        <a:bodyPr/>
        <a:lstStyle/>
        <a:p>
          <a:endParaRPr lang="tr-TR"/>
        </a:p>
      </dgm:t>
    </dgm:pt>
    <dgm:pt modelId="{DDB743DF-DBDF-42C5-B367-08298010969E}" type="pres">
      <dgm:prSet presAssocID="{1BE1A9C8-AD0E-4418-9AC5-1581F4DF9F03}" presName="sp" presStyleCnt="0"/>
      <dgm:spPr/>
    </dgm:pt>
    <dgm:pt modelId="{63D2BB60-1393-40F7-A713-D82636F46DB8}" type="pres">
      <dgm:prSet presAssocID="{ABDC7C5C-BDAB-421A-8AA9-135F1C81C184}" presName="composite" presStyleCnt="0"/>
      <dgm:spPr/>
    </dgm:pt>
    <dgm:pt modelId="{ABF45333-A02C-4F51-B78E-92B5FEE9F59D}" type="pres">
      <dgm:prSet presAssocID="{ABDC7C5C-BDAB-421A-8AA9-135F1C81C184}" presName="parentText" presStyleLbl="alignNode1" presStyleIdx="2" presStyleCnt="3" custScaleX="166985" custLinFactNeighborX="-17571" custLinFactNeighborY="2695">
        <dgm:presLayoutVars>
          <dgm:chMax val="1"/>
          <dgm:bulletEnabled val="1"/>
        </dgm:presLayoutVars>
      </dgm:prSet>
      <dgm:spPr/>
      <dgm:t>
        <a:bodyPr/>
        <a:lstStyle/>
        <a:p>
          <a:endParaRPr lang="tr-TR"/>
        </a:p>
      </dgm:t>
    </dgm:pt>
    <dgm:pt modelId="{EB94E538-C0DA-4147-9FBB-CD74BE03F833}" type="pres">
      <dgm:prSet presAssocID="{ABDC7C5C-BDAB-421A-8AA9-135F1C81C184}" presName="descendantText" presStyleLbl="alignAcc1" presStyleIdx="2" presStyleCnt="3" custScaleY="100000" custLinFactNeighborX="3987" custLinFactNeighborY="19751">
        <dgm:presLayoutVars>
          <dgm:bulletEnabled val="1"/>
        </dgm:presLayoutVars>
      </dgm:prSet>
      <dgm:spPr/>
      <dgm:t>
        <a:bodyPr/>
        <a:lstStyle/>
        <a:p>
          <a:endParaRPr lang="tr-TR"/>
        </a:p>
      </dgm:t>
    </dgm:pt>
  </dgm:ptLst>
  <dgm:cxnLst>
    <dgm:cxn modelId="{47D1FF83-1C4E-4984-93D0-FD2F9261FE6C}" srcId="{ABDC7C5C-BDAB-421A-8AA9-135F1C81C184}" destId="{90C65845-54C1-4A2E-8DD4-C03F72E42687}" srcOrd="0" destOrd="0" parTransId="{233A9BFE-B6C7-408A-BBBB-0244FC13FAFF}" sibTransId="{80A81F26-BDB9-463D-9C22-435F525D1E03}"/>
    <dgm:cxn modelId="{4C76E673-4880-0F4A-ACC2-CBE0911715DD}" type="presOf" srcId="{90C65845-54C1-4A2E-8DD4-C03F72E42687}" destId="{EB94E538-C0DA-4147-9FBB-CD74BE03F833}" srcOrd="0" destOrd="0" presId="urn:microsoft.com/office/officeart/2005/8/layout/chevron2"/>
    <dgm:cxn modelId="{D67BE625-20B2-4B75-BE90-499453DEA44D}" srcId="{D1D93EF6-DF0A-4D2A-9AB6-9B4CC2BB90BA}" destId="{ABDC7C5C-BDAB-421A-8AA9-135F1C81C184}" srcOrd="2" destOrd="0" parTransId="{5F1134FD-5088-423E-96FF-127D1F2587AA}" sibTransId="{0B94E659-5717-4BAA-A6CB-CA1EC793B641}"/>
    <dgm:cxn modelId="{7C81D5FF-DB95-4C42-985B-30FCDB28C484}" srcId="{4130C0A1-F30E-43B6-AD6C-3F798D99B437}" destId="{6A0EC12B-10D8-4AC1-9A3C-19BFEA142642}" srcOrd="2" destOrd="0" parTransId="{FED470BC-58DA-42F2-BA04-3EA7054C08E8}" sibTransId="{98BF3E27-027C-417E-BF99-1E832F524C78}"/>
    <dgm:cxn modelId="{32C99FFE-92F5-9443-A506-98A339D9B4BC}" type="presOf" srcId="{EC54E2C1-3748-4781-A5DB-69FA39CA4511}" destId="{28E43898-8F3D-4268-B022-A04F97F14DB8}" srcOrd="0" destOrd="0" presId="urn:microsoft.com/office/officeart/2005/8/layout/chevron2"/>
    <dgm:cxn modelId="{AFF17987-B2AD-4DDD-B31C-0142D603A6B0}" srcId="{D1D93EF6-DF0A-4D2A-9AB6-9B4CC2BB90BA}" destId="{F806DA3C-7B74-4D1E-901F-41F298D121FE}" srcOrd="1" destOrd="0" parTransId="{98D16142-8A51-4EE0-A26B-E183D95CD990}" sibTransId="{1BE1A9C8-AD0E-4418-9AC5-1581F4DF9F03}"/>
    <dgm:cxn modelId="{E4072FC0-7D4E-CE40-9D51-134C608DD46A}" type="presOf" srcId="{ABDC7C5C-BDAB-421A-8AA9-135F1C81C184}" destId="{ABF45333-A02C-4F51-B78E-92B5FEE9F59D}" srcOrd="0" destOrd="0" presId="urn:microsoft.com/office/officeart/2005/8/layout/chevron2"/>
    <dgm:cxn modelId="{A45FB79B-EAD6-3C47-BC72-48E3F8AEFB3B}" type="presOf" srcId="{D1D93EF6-DF0A-4D2A-9AB6-9B4CC2BB90BA}" destId="{D89522E6-FABF-4BB4-96D1-4810D4657D4B}" srcOrd="0" destOrd="0" presId="urn:microsoft.com/office/officeart/2005/8/layout/chevron2"/>
    <dgm:cxn modelId="{6D8E8DB8-70AC-974A-BB64-C84A3A648DA7}" type="presOf" srcId="{CFDDAA15-1368-4C01-B2C1-3B394C777731}" destId="{08C39440-4252-4A87-9CAB-EF9E9F73CDF6}" srcOrd="0" destOrd="1" presId="urn:microsoft.com/office/officeart/2005/8/layout/chevron2"/>
    <dgm:cxn modelId="{FF0014DB-3BF1-42F6-A73D-236FD6332638}" srcId="{F806DA3C-7B74-4D1E-901F-41F298D121FE}" destId="{EC54E2C1-3748-4781-A5DB-69FA39CA4511}" srcOrd="0" destOrd="0" parTransId="{CA921F27-DFD0-44C8-9E2F-805122EB183A}" sibTransId="{4E5E0027-A9EC-44BB-A99B-C345FF8EDE1A}"/>
    <dgm:cxn modelId="{AA047338-4E01-B145-9320-7793923AE0A7}" type="presOf" srcId="{151C7FD1-51D9-4619-99E9-667787815E35}" destId="{28E43898-8F3D-4268-B022-A04F97F14DB8}" srcOrd="0" destOrd="1" presId="urn:microsoft.com/office/officeart/2005/8/layout/chevron2"/>
    <dgm:cxn modelId="{F10AEAFA-552F-4970-B593-74C6AD545183}" srcId="{F806DA3C-7B74-4D1E-901F-41F298D121FE}" destId="{151C7FD1-51D9-4619-99E9-667787815E35}" srcOrd="1" destOrd="0" parTransId="{AF940E20-F62E-4C31-A5B2-D0675E60C29E}" sibTransId="{5146FC7A-F065-4721-88FA-186FF346DD38}"/>
    <dgm:cxn modelId="{795CDFD2-C2BF-374A-998C-95C5F16A045B}" type="presOf" srcId="{0C6AEC05-6DA6-4C39-839E-32AA4391DF9D}" destId="{08C39440-4252-4A87-9CAB-EF9E9F73CDF6}" srcOrd="0" destOrd="0" presId="urn:microsoft.com/office/officeart/2005/8/layout/chevron2"/>
    <dgm:cxn modelId="{DF0DF792-7966-4334-8803-084C26453042}" srcId="{4130C0A1-F30E-43B6-AD6C-3F798D99B437}" destId="{CFDDAA15-1368-4C01-B2C1-3B394C777731}" srcOrd="1" destOrd="0" parTransId="{ED629DDE-F902-463A-B729-E25746D35DB9}" sibTransId="{666B95E1-71E8-40FD-B1A1-D5AF2AAAD873}"/>
    <dgm:cxn modelId="{9E2D94DF-4E31-3246-BDC1-D893215C5895}" type="presOf" srcId="{4130C0A1-F30E-43B6-AD6C-3F798D99B437}" destId="{0157C64A-279E-49C6-94F4-3A92A47814AB}" srcOrd="0" destOrd="0" presId="urn:microsoft.com/office/officeart/2005/8/layout/chevron2"/>
    <dgm:cxn modelId="{6267B042-EF5E-4388-A430-58FB177B01C7}" srcId="{D1D93EF6-DF0A-4D2A-9AB6-9B4CC2BB90BA}" destId="{4130C0A1-F30E-43B6-AD6C-3F798D99B437}" srcOrd="0" destOrd="0" parTransId="{2A314647-F5B9-4827-B5D7-8CF556F7C941}" sibTransId="{12AEF7D7-A4AF-4652-85BA-8380562D764F}"/>
    <dgm:cxn modelId="{A127CBDF-8326-2E4B-A451-55163F4A14A2}" type="presOf" srcId="{F806DA3C-7B74-4D1E-901F-41F298D121FE}" destId="{B90D6A03-E7BF-4F19-9BE5-E76963FE000B}" srcOrd="0" destOrd="0" presId="urn:microsoft.com/office/officeart/2005/8/layout/chevron2"/>
    <dgm:cxn modelId="{9C535FCD-3657-5B4A-9417-07CE48199293}" type="presOf" srcId="{6A0EC12B-10D8-4AC1-9A3C-19BFEA142642}" destId="{08C39440-4252-4A87-9CAB-EF9E9F73CDF6}" srcOrd="0" destOrd="2" presId="urn:microsoft.com/office/officeart/2005/8/layout/chevron2"/>
    <dgm:cxn modelId="{76E59C17-5471-404D-A67C-281EF2104919}" srcId="{4130C0A1-F30E-43B6-AD6C-3F798D99B437}" destId="{0C6AEC05-6DA6-4C39-839E-32AA4391DF9D}" srcOrd="0" destOrd="0" parTransId="{F0E4561C-2A6A-4799-B5D9-9D8C8B25D868}" sibTransId="{AEC60A45-DDF2-4918-B0D2-6F5E12D28A4C}"/>
    <dgm:cxn modelId="{1931527F-AB89-8D4D-A008-352E4949C655}" type="presParOf" srcId="{D89522E6-FABF-4BB4-96D1-4810D4657D4B}" destId="{018B52CE-0BB2-4A82-825D-CCD12EA9322E}" srcOrd="0" destOrd="0" presId="urn:microsoft.com/office/officeart/2005/8/layout/chevron2"/>
    <dgm:cxn modelId="{55B967AF-66FB-2643-9CF7-6284177D1DE9}" type="presParOf" srcId="{018B52CE-0BB2-4A82-825D-CCD12EA9322E}" destId="{0157C64A-279E-49C6-94F4-3A92A47814AB}" srcOrd="0" destOrd="0" presId="urn:microsoft.com/office/officeart/2005/8/layout/chevron2"/>
    <dgm:cxn modelId="{3C6E94E0-FC13-8D4B-9C2E-5E3FAB08A65F}" type="presParOf" srcId="{018B52CE-0BB2-4A82-825D-CCD12EA9322E}" destId="{08C39440-4252-4A87-9CAB-EF9E9F73CDF6}" srcOrd="1" destOrd="0" presId="urn:microsoft.com/office/officeart/2005/8/layout/chevron2"/>
    <dgm:cxn modelId="{D158BCC0-B7B5-D246-8545-3952E1F87863}" type="presParOf" srcId="{D89522E6-FABF-4BB4-96D1-4810D4657D4B}" destId="{4E8393E1-180C-4784-8114-6B4EEEDE0EED}" srcOrd="1" destOrd="0" presId="urn:microsoft.com/office/officeart/2005/8/layout/chevron2"/>
    <dgm:cxn modelId="{95E7B477-5D8E-3543-A240-33DA1EAE10B4}" type="presParOf" srcId="{D89522E6-FABF-4BB4-96D1-4810D4657D4B}" destId="{FC1023FC-64BD-49F5-BA5D-280BE0F12E40}" srcOrd="2" destOrd="0" presId="urn:microsoft.com/office/officeart/2005/8/layout/chevron2"/>
    <dgm:cxn modelId="{A29C2FC2-DD04-894A-A7FF-A322B07C925D}" type="presParOf" srcId="{FC1023FC-64BD-49F5-BA5D-280BE0F12E40}" destId="{B90D6A03-E7BF-4F19-9BE5-E76963FE000B}" srcOrd="0" destOrd="0" presId="urn:microsoft.com/office/officeart/2005/8/layout/chevron2"/>
    <dgm:cxn modelId="{7E9E2077-A50C-2D4C-8571-2CEF4FAC2AE2}" type="presParOf" srcId="{FC1023FC-64BD-49F5-BA5D-280BE0F12E40}" destId="{28E43898-8F3D-4268-B022-A04F97F14DB8}" srcOrd="1" destOrd="0" presId="urn:microsoft.com/office/officeart/2005/8/layout/chevron2"/>
    <dgm:cxn modelId="{4D535DDE-C264-7047-ACB8-7FB4A9ADA878}" type="presParOf" srcId="{D89522E6-FABF-4BB4-96D1-4810D4657D4B}" destId="{DDB743DF-DBDF-42C5-B367-08298010969E}" srcOrd="3" destOrd="0" presId="urn:microsoft.com/office/officeart/2005/8/layout/chevron2"/>
    <dgm:cxn modelId="{4B60C860-B188-974E-86B4-9A20B90A8D9A}" type="presParOf" srcId="{D89522E6-FABF-4BB4-96D1-4810D4657D4B}" destId="{63D2BB60-1393-40F7-A713-D82636F46DB8}" srcOrd="4" destOrd="0" presId="urn:microsoft.com/office/officeart/2005/8/layout/chevron2"/>
    <dgm:cxn modelId="{03853B14-D6FA-0C41-80C8-AAD434F239E9}" type="presParOf" srcId="{63D2BB60-1393-40F7-A713-D82636F46DB8}" destId="{ABF45333-A02C-4F51-B78E-92B5FEE9F59D}" srcOrd="0" destOrd="0" presId="urn:microsoft.com/office/officeart/2005/8/layout/chevron2"/>
    <dgm:cxn modelId="{FEAB1E96-F41F-3A4B-A59B-D2205E769CC1}" type="presParOf" srcId="{63D2BB60-1393-40F7-A713-D82636F46DB8}" destId="{EB94E538-C0DA-4147-9FBB-CD74BE03F83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5B3D196-EE54-4081-81A3-A4F7D91ADCE1}"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tr-TR"/>
        </a:p>
      </dgm:t>
    </dgm:pt>
    <dgm:pt modelId="{DACFFF16-D640-403B-ACEC-74C73D7E746E}">
      <dgm:prSet phldrT="[Metin]"/>
      <dgm:spPr/>
      <dgm:t>
        <a:bodyPr/>
        <a:lstStyle/>
        <a:p>
          <a:r>
            <a:rPr lang="tr-TR" dirty="0"/>
            <a:t>GENİŞ ANLAMDA</a:t>
          </a:r>
        </a:p>
      </dgm:t>
    </dgm:pt>
    <dgm:pt modelId="{0EAF27C9-64AB-4B6E-A494-B05E939E89DE}" type="parTrans" cxnId="{CC16678B-C882-4E7E-A622-E55B522501AE}">
      <dgm:prSet/>
      <dgm:spPr/>
      <dgm:t>
        <a:bodyPr/>
        <a:lstStyle/>
        <a:p>
          <a:endParaRPr lang="tr-TR"/>
        </a:p>
      </dgm:t>
    </dgm:pt>
    <dgm:pt modelId="{050B7B5D-1FCE-4868-8E93-0C12F64A3F22}" type="sibTrans" cxnId="{CC16678B-C882-4E7E-A622-E55B522501AE}">
      <dgm:prSet/>
      <dgm:spPr/>
      <dgm:t>
        <a:bodyPr/>
        <a:lstStyle/>
        <a:p>
          <a:endParaRPr lang="tr-TR"/>
        </a:p>
      </dgm:t>
    </dgm:pt>
    <dgm:pt modelId="{5B83C93C-A871-4B64-8318-2A70FF5949D6}">
      <dgm:prSet phldrT="[Metin]"/>
      <dgm:spPr/>
      <dgm:t>
        <a:bodyPr/>
        <a:lstStyle/>
        <a:p>
          <a:pPr marL="171450" lvl="1" indent="0" defTabSz="711200">
            <a:lnSpc>
              <a:spcPct val="90000"/>
            </a:lnSpc>
            <a:spcBef>
              <a:spcPct val="0"/>
            </a:spcBef>
            <a:spcAft>
              <a:spcPct val="15000"/>
            </a:spcAft>
            <a:buNone/>
          </a:pPr>
          <a:r>
            <a:rPr lang="tr-TR" dirty="0"/>
            <a:t>1 sayılı Cumhurbaşkanlığı Teşkilatı Hakkında Cumhurbaşkanlığı Kararnamesi</a:t>
          </a:r>
        </a:p>
      </dgm:t>
    </dgm:pt>
    <dgm:pt modelId="{8FCDBC56-D428-4F93-A4A8-882D8E06C9D1}" type="parTrans" cxnId="{E5097586-8F29-4A9E-B874-91D2512D52AB}">
      <dgm:prSet/>
      <dgm:spPr/>
      <dgm:t>
        <a:bodyPr/>
        <a:lstStyle/>
        <a:p>
          <a:endParaRPr lang="tr-TR"/>
        </a:p>
      </dgm:t>
    </dgm:pt>
    <dgm:pt modelId="{B1440625-917B-432E-842A-184664E5D31E}" type="sibTrans" cxnId="{E5097586-8F29-4A9E-B874-91D2512D52AB}">
      <dgm:prSet/>
      <dgm:spPr/>
      <dgm:t>
        <a:bodyPr/>
        <a:lstStyle/>
        <a:p>
          <a:endParaRPr lang="tr-TR"/>
        </a:p>
      </dgm:t>
    </dgm:pt>
    <dgm:pt modelId="{AF9D0991-0DA9-47BD-87AC-D0033B3D287F}">
      <dgm:prSet phldrT="[Metin]"/>
      <dgm:spPr/>
      <dgm:t>
        <a:bodyPr/>
        <a:lstStyle/>
        <a:p>
          <a:r>
            <a:rPr lang="tr-TR" dirty="0"/>
            <a:t>DAR ANLAMDA</a:t>
          </a:r>
        </a:p>
      </dgm:t>
    </dgm:pt>
    <dgm:pt modelId="{E3AF0E78-60D6-43A3-B083-F7DE44DBC671}" type="parTrans" cxnId="{B2835EA8-FA69-4F38-8094-672EC579E9C3}">
      <dgm:prSet/>
      <dgm:spPr/>
      <dgm:t>
        <a:bodyPr/>
        <a:lstStyle/>
        <a:p>
          <a:endParaRPr lang="tr-TR"/>
        </a:p>
      </dgm:t>
    </dgm:pt>
    <dgm:pt modelId="{F682CC54-085A-4437-A7AA-3349C589A371}" type="sibTrans" cxnId="{B2835EA8-FA69-4F38-8094-672EC579E9C3}">
      <dgm:prSet/>
      <dgm:spPr/>
      <dgm:t>
        <a:bodyPr/>
        <a:lstStyle/>
        <a:p>
          <a:endParaRPr lang="tr-TR"/>
        </a:p>
      </dgm:t>
    </dgm:pt>
    <dgm:pt modelId="{81163456-EA35-41DA-8CDF-099468D64B42}">
      <dgm:prSet phldrT="[Metin]"/>
      <dgm:spPr/>
      <dgm:t>
        <a:bodyPr/>
        <a:lstStyle/>
        <a:p>
          <a:r>
            <a:rPr lang="tr-TR" dirty="0"/>
            <a:t> 2005/8391 Sayılı  Dahilde İşleme Rejimi Kararı</a:t>
          </a:r>
        </a:p>
      </dgm:t>
    </dgm:pt>
    <dgm:pt modelId="{E8684985-DB91-4D7A-9913-3117B29254AF}" type="parTrans" cxnId="{3D60A2A4-3707-49BF-8CD7-82B40CA2F3B3}">
      <dgm:prSet/>
      <dgm:spPr/>
      <dgm:t>
        <a:bodyPr/>
        <a:lstStyle/>
        <a:p>
          <a:endParaRPr lang="tr-TR"/>
        </a:p>
      </dgm:t>
    </dgm:pt>
    <dgm:pt modelId="{A21D83DA-93FB-4478-A809-E0D0C8E663BE}" type="sibTrans" cxnId="{3D60A2A4-3707-49BF-8CD7-82B40CA2F3B3}">
      <dgm:prSet/>
      <dgm:spPr/>
      <dgm:t>
        <a:bodyPr/>
        <a:lstStyle/>
        <a:p>
          <a:endParaRPr lang="tr-TR"/>
        </a:p>
      </dgm:t>
    </dgm:pt>
    <dgm:pt modelId="{7D78943D-D860-4BCE-9CCF-2536668711AC}">
      <dgm:prSet/>
      <dgm:spPr/>
      <dgm:t>
        <a:bodyPr/>
        <a:lstStyle/>
        <a:p>
          <a:r>
            <a:rPr lang="tr-TR" dirty="0"/>
            <a:t>İhracat 2005/2 Sayılı İhracat Sayılan Satış ve Teslimler Hakkında Tebliğ</a:t>
          </a:r>
        </a:p>
      </dgm:t>
    </dgm:pt>
    <dgm:pt modelId="{7206E771-07B7-4DA7-8160-42A37869BBDF}" type="parTrans" cxnId="{A09C2AE5-78A6-4D21-BDC8-5D778598CC5A}">
      <dgm:prSet/>
      <dgm:spPr/>
      <dgm:t>
        <a:bodyPr/>
        <a:lstStyle/>
        <a:p>
          <a:endParaRPr lang="tr-TR"/>
        </a:p>
      </dgm:t>
    </dgm:pt>
    <dgm:pt modelId="{89706586-1983-45D4-82E7-871DD5237DCD}" type="sibTrans" cxnId="{A09C2AE5-78A6-4D21-BDC8-5D778598CC5A}">
      <dgm:prSet/>
      <dgm:spPr/>
      <dgm:t>
        <a:bodyPr/>
        <a:lstStyle/>
        <a:p>
          <a:endParaRPr lang="tr-TR"/>
        </a:p>
      </dgm:t>
    </dgm:pt>
    <dgm:pt modelId="{B4FD085A-BDD3-4768-AFC7-870C0F9936B0}">
      <dgm:prSet/>
      <dgm:spPr/>
      <dgm:t>
        <a:bodyPr/>
        <a:lstStyle/>
        <a:p>
          <a:r>
            <a:rPr lang="tr-TR" dirty="0"/>
            <a:t>İhracat 2007/2 Sayılı Dahilde İşleme Rejimine İlişkin İşlemlerin Bilgisayar Veri İşleme Tekniği Yoluyla Yapılmasına Dair Tebliğ</a:t>
          </a:r>
        </a:p>
      </dgm:t>
    </dgm:pt>
    <dgm:pt modelId="{7173136B-644A-43D2-A573-C591662CB8FD}" type="parTrans" cxnId="{52AD6EBB-369F-45AF-B4B9-F61197678F8E}">
      <dgm:prSet/>
      <dgm:spPr/>
      <dgm:t>
        <a:bodyPr/>
        <a:lstStyle/>
        <a:p>
          <a:endParaRPr lang="tr-TR"/>
        </a:p>
      </dgm:t>
    </dgm:pt>
    <dgm:pt modelId="{962823A6-ACD1-425C-9379-96F72795C1C2}" type="sibTrans" cxnId="{52AD6EBB-369F-45AF-B4B9-F61197678F8E}">
      <dgm:prSet/>
      <dgm:spPr/>
      <dgm:t>
        <a:bodyPr/>
        <a:lstStyle/>
        <a:p>
          <a:endParaRPr lang="tr-TR"/>
        </a:p>
      </dgm:t>
    </dgm:pt>
    <dgm:pt modelId="{932CF73C-8158-4CD4-966F-759D991DB011}">
      <dgm:prSet/>
      <dgm:spPr/>
      <dgm:t>
        <a:bodyPr/>
        <a:lstStyle/>
        <a:p>
          <a:r>
            <a:rPr lang="tr-TR" dirty="0"/>
            <a:t>İhracat 2006/12 Sayılı Dahilde İşleme Rejimi Tebliği</a:t>
          </a:r>
        </a:p>
      </dgm:t>
    </dgm:pt>
    <dgm:pt modelId="{0C3EFB94-1E1C-4B30-BA79-DF369DD577FD}" type="sibTrans" cxnId="{4F7D4979-EEC5-49EB-AD4C-203B5C87FF09}">
      <dgm:prSet/>
      <dgm:spPr/>
      <dgm:t>
        <a:bodyPr/>
        <a:lstStyle/>
        <a:p>
          <a:endParaRPr lang="tr-TR"/>
        </a:p>
      </dgm:t>
    </dgm:pt>
    <dgm:pt modelId="{9E71E8C8-DCBD-4779-9515-69AF8B7AE17F}" type="parTrans" cxnId="{4F7D4979-EEC5-49EB-AD4C-203B5C87FF09}">
      <dgm:prSet/>
      <dgm:spPr/>
      <dgm:t>
        <a:bodyPr/>
        <a:lstStyle/>
        <a:p>
          <a:endParaRPr lang="tr-TR"/>
        </a:p>
      </dgm:t>
    </dgm:pt>
    <dgm:pt modelId="{4CAA422C-5CF2-45D8-BDD3-1218607587A7}">
      <dgm:prSet phldrT="[Metin]"/>
      <dgm:spPr/>
      <dgm:t>
        <a:bodyPr/>
        <a:lstStyle/>
        <a:p>
          <a:pPr marL="171450" lvl="1" indent="0" defTabSz="711200">
            <a:lnSpc>
              <a:spcPct val="90000"/>
            </a:lnSpc>
            <a:spcBef>
              <a:spcPct val="0"/>
            </a:spcBef>
            <a:spcAft>
              <a:spcPct val="15000"/>
            </a:spcAft>
            <a:buNone/>
          </a:pPr>
          <a:r>
            <a:rPr lang="tr-TR" dirty="0"/>
            <a:t>261 Sayılı İhracatı Geliştirmek Amacı İle Vergilerle İlgili Olarak Hükümetçe Alınacak Tedbirlere Dair Kanun</a:t>
          </a:r>
        </a:p>
      </dgm:t>
    </dgm:pt>
    <dgm:pt modelId="{6233020E-AB5B-4733-9AC5-324E380CCF36}" type="parTrans" cxnId="{4E7BE930-7CE4-406A-BA71-DED3FF631F6D}">
      <dgm:prSet/>
      <dgm:spPr/>
      <dgm:t>
        <a:bodyPr/>
        <a:lstStyle/>
        <a:p>
          <a:endParaRPr lang="tr-TR"/>
        </a:p>
      </dgm:t>
    </dgm:pt>
    <dgm:pt modelId="{FA05FDFC-BBFF-46FA-8B44-32C1F1B31F16}" type="sibTrans" cxnId="{4E7BE930-7CE4-406A-BA71-DED3FF631F6D}">
      <dgm:prSet/>
      <dgm:spPr/>
      <dgm:t>
        <a:bodyPr/>
        <a:lstStyle/>
        <a:p>
          <a:endParaRPr lang="tr-TR"/>
        </a:p>
      </dgm:t>
    </dgm:pt>
    <dgm:pt modelId="{A3ACFB00-E06B-45E4-B875-A8A78CC42ABE}">
      <dgm:prSet phldrT="[Metin]"/>
      <dgm:spPr/>
      <dgm:t>
        <a:bodyPr/>
        <a:lstStyle/>
        <a:p>
          <a:pPr marL="171450" lvl="1" indent="0" defTabSz="711200">
            <a:lnSpc>
              <a:spcPct val="90000"/>
            </a:lnSpc>
            <a:spcBef>
              <a:spcPct val="0"/>
            </a:spcBef>
            <a:spcAft>
              <a:spcPct val="15000"/>
            </a:spcAft>
            <a:buNone/>
          </a:pPr>
          <a:r>
            <a:rPr lang="tr-TR" dirty="0"/>
            <a:t>1567 Sayılı Türk Parası Kıymetini Koruma Hakkında Kanun</a:t>
          </a:r>
        </a:p>
      </dgm:t>
    </dgm:pt>
    <dgm:pt modelId="{59536D4F-13BE-4ACF-B9E2-C3C15831C517}" type="parTrans" cxnId="{28E6BF4B-BCA3-4882-916D-9AF6FAB82F0D}">
      <dgm:prSet/>
      <dgm:spPr/>
      <dgm:t>
        <a:bodyPr/>
        <a:lstStyle/>
        <a:p>
          <a:endParaRPr lang="tr-TR"/>
        </a:p>
      </dgm:t>
    </dgm:pt>
    <dgm:pt modelId="{02BA577A-6659-4874-B95D-7C7B9EE446CF}" type="sibTrans" cxnId="{28E6BF4B-BCA3-4882-916D-9AF6FAB82F0D}">
      <dgm:prSet/>
      <dgm:spPr/>
      <dgm:t>
        <a:bodyPr/>
        <a:lstStyle/>
        <a:p>
          <a:endParaRPr lang="tr-TR"/>
        </a:p>
      </dgm:t>
    </dgm:pt>
    <dgm:pt modelId="{23C38678-A0AC-4B9D-9EE4-52E606A31248}">
      <dgm:prSet phldrT="[Metin]"/>
      <dgm:spPr/>
      <dgm:t>
        <a:bodyPr/>
        <a:lstStyle/>
        <a:p>
          <a:pPr marL="171450" lvl="1" indent="0" defTabSz="711200">
            <a:lnSpc>
              <a:spcPct val="90000"/>
            </a:lnSpc>
            <a:spcBef>
              <a:spcPct val="0"/>
            </a:spcBef>
            <a:spcAft>
              <a:spcPct val="15000"/>
            </a:spcAft>
            <a:buNone/>
          </a:pPr>
          <a:r>
            <a:rPr lang="tr-TR" dirty="0"/>
            <a:t>474 Sayılı Gümrük Giriş Tarife Cetveli Hakkında Kanun</a:t>
          </a:r>
        </a:p>
      </dgm:t>
    </dgm:pt>
    <dgm:pt modelId="{538EE182-D9AE-4CA2-AFB0-3221D6F1AB56}" type="parTrans" cxnId="{118BEB68-8D1B-4EA3-B4BB-338F4F7A0307}">
      <dgm:prSet/>
      <dgm:spPr/>
      <dgm:t>
        <a:bodyPr/>
        <a:lstStyle/>
        <a:p>
          <a:endParaRPr lang="tr-TR"/>
        </a:p>
      </dgm:t>
    </dgm:pt>
    <dgm:pt modelId="{68A12CA2-98B8-409E-8D87-FEBA865FDD90}" type="sibTrans" cxnId="{118BEB68-8D1B-4EA3-B4BB-338F4F7A0307}">
      <dgm:prSet/>
      <dgm:spPr/>
      <dgm:t>
        <a:bodyPr/>
        <a:lstStyle/>
        <a:p>
          <a:endParaRPr lang="tr-TR"/>
        </a:p>
      </dgm:t>
    </dgm:pt>
    <dgm:pt modelId="{44BD9168-1CA0-41FC-A209-2250D6A6431A}">
      <dgm:prSet phldrT="[Metin]"/>
      <dgm:spPr/>
      <dgm:t>
        <a:bodyPr/>
        <a:lstStyle/>
        <a:p>
          <a:pPr marL="171450" lvl="1" indent="0" defTabSz="711200">
            <a:lnSpc>
              <a:spcPct val="90000"/>
            </a:lnSpc>
            <a:spcBef>
              <a:spcPct val="0"/>
            </a:spcBef>
            <a:spcAft>
              <a:spcPct val="15000"/>
            </a:spcAft>
            <a:buNone/>
          </a:pPr>
          <a:endParaRPr lang="tr-TR" dirty="0"/>
        </a:p>
      </dgm:t>
    </dgm:pt>
    <dgm:pt modelId="{A9A722B9-02F1-4906-9CC8-175D09E615C5}" type="parTrans" cxnId="{216F5A01-0188-4055-A739-21AFBC64A8FF}">
      <dgm:prSet/>
      <dgm:spPr/>
      <dgm:t>
        <a:bodyPr/>
        <a:lstStyle/>
        <a:p>
          <a:endParaRPr lang="tr-TR"/>
        </a:p>
      </dgm:t>
    </dgm:pt>
    <dgm:pt modelId="{D9D63931-7E9B-4E21-98DB-D858ECE13EE7}" type="sibTrans" cxnId="{216F5A01-0188-4055-A739-21AFBC64A8FF}">
      <dgm:prSet/>
      <dgm:spPr/>
      <dgm:t>
        <a:bodyPr/>
        <a:lstStyle/>
        <a:p>
          <a:endParaRPr lang="tr-TR"/>
        </a:p>
      </dgm:t>
    </dgm:pt>
    <dgm:pt modelId="{661554A9-7125-4476-A03C-3C3695124A20}">
      <dgm:prSet phldrT="[Metin]"/>
      <dgm:spPr/>
      <dgm:t>
        <a:bodyPr/>
        <a:lstStyle/>
        <a:p>
          <a:pPr marL="171450" lvl="1" indent="0" defTabSz="711200">
            <a:lnSpc>
              <a:spcPct val="90000"/>
            </a:lnSpc>
            <a:spcBef>
              <a:spcPct val="0"/>
            </a:spcBef>
            <a:spcAft>
              <a:spcPct val="15000"/>
            </a:spcAft>
            <a:buNone/>
          </a:pPr>
          <a:r>
            <a:rPr lang="tr-TR" dirty="0"/>
            <a:t>2976 Sayılı Dış Ticaretin Düzenlenmesi Hakkında Kanun</a:t>
          </a:r>
        </a:p>
      </dgm:t>
    </dgm:pt>
    <dgm:pt modelId="{95C1ACF9-E6D4-4957-B059-79FF5811FB1E}" type="parTrans" cxnId="{5A17DCAB-86C1-4FAE-8CAA-AFB8E7258B59}">
      <dgm:prSet/>
      <dgm:spPr/>
      <dgm:t>
        <a:bodyPr/>
        <a:lstStyle/>
        <a:p>
          <a:endParaRPr lang="tr-TR"/>
        </a:p>
      </dgm:t>
    </dgm:pt>
    <dgm:pt modelId="{24C6DE75-B8CB-4683-B848-756B3FAFE6B7}" type="sibTrans" cxnId="{5A17DCAB-86C1-4FAE-8CAA-AFB8E7258B59}">
      <dgm:prSet/>
      <dgm:spPr/>
      <dgm:t>
        <a:bodyPr/>
        <a:lstStyle/>
        <a:p>
          <a:endParaRPr lang="tr-TR"/>
        </a:p>
      </dgm:t>
    </dgm:pt>
    <dgm:pt modelId="{FC0B1C5E-26DE-431A-9DF8-4DCD05556783}">
      <dgm:prSet phldrT="[Metin]"/>
      <dgm:spPr/>
      <dgm:t>
        <a:bodyPr/>
        <a:lstStyle/>
        <a:p>
          <a:pPr marL="171450" lvl="1" indent="0" defTabSz="711200">
            <a:lnSpc>
              <a:spcPct val="90000"/>
            </a:lnSpc>
            <a:spcBef>
              <a:spcPct val="0"/>
            </a:spcBef>
            <a:spcAft>
              <a:spcPct val="15000"/>
            </a:spcAft>
            <a:buNone/>
          </a:pPr>
          <a:r>
            <a:rPr lang="tr-TR" dirty="0"/>
            <a:t>4458 Sayılı  Gümrük Kanunu</a:t>
          </a:r>
        </a:p>
      </dgm:t>
    </dgm:pt>
    <dgm:pt modelId="{95422F9B-7C55-4054-9C19-237B2EA07CEF}" type="parTrans" cxnId="{8EE462B3-7438-47D2-89E6-3550FFF86CBB}">
      <dgm:prSet/>
      <dgm:spPr/>
      <dgm:t>
        <a:bodyPr/>
        <a:lstStyle/>
        <a:p>
          <a:endParaRPr lang="tr-TR"/>
        </a:p>
      </dgm:t>
    </dgm:pt>
    <dgm:pt modelId="{CC858A54-6E6B-4804-9A49-B2FCA272E661}" type="sibTrans" cxnId="{8EE462B3-7438-47D2-89E6-3550FFF86CBB}">
      <dgm:prSet/>
      <dgm:spPr/>
      <dgm:t>
        <a:bodyPr/>
        <a:lstStyle/>
        <a:p>
          <a:endParaRPr lang="tr-TR"/>
        </a:p>
      </dgm:t>
    </dgm:pt>
    <dgm:pt modelId="{A45BB340-DC7F-4F11-9DA4-2AF06BE4F61A}" type="pres">
      <dgm:prSet presAssocID="{15B3D196-EE54-4081-81A3-A4F7D91ADCE1}" presName="linearFlow" presStyleCnt="0">
        <dgm:presLayoutVars>
          <dgm:dir/>
          <dgm:animLvl val="lvl"/>
          <dgm:resizeHandles/>
        </dgm:presLayoutVars>
      </dgm:prSet>
      <dgm:spPr/>
      <dgm:t>
        <a:bodyPr/>
        <a:lstStyle/>
        <a:p>
          <a:endParaRPr lang="tr-TR"/>
        </a:p>
      </dgm:t>
    </dgm:pt>
    <dgm:pt modelId="{3E4F70D5-30D4-4411-93A5-390566638F86}" type="pres">
      <dgm:prSet presAssocID="{DACFFF16-D640-403B-ACEC-74C73D7E746E}" presName="compositeNode" presStyleCnt="0">
        <dgm:presLayoutVars>
          <dgm:bulletEnabled val="1"/>
        </dgm:presLayoutVars>
      </dgm:prSet>
      <dgm:spPr/>
    </dgm:pt>
    <dgm:pt modelId="{B835B474-3071-4585-B9FE-2A3A9D8A54D8}" type="pres">
      <dgm:prSet presAssocID="{DACFFF16-D640-403B-ACEC-74C73D7E746E}" presName="image" presStyleLbl="fgImgPlace1" presStyleIdx="0" presStyleCnt="2"/>
      <dgm:spPr>
        <a:blipFill rotWithShape="1">
          <a:blip xmlns:r="http://schemas.openxmlformats.org/officeDocument/2006/relationships" r:embed="rId1"/>
          <a:stretch>
            <a:fillRect/>
          </a:stretch>
        </a:blipFill>
      </dgm:spPr>
    </dgm:pt>
    <dgm:pt modelId="{1756FF3F-2F1F-4448-8272-7C4F895CF3FD}" type="pres">
      <dgm:prSet presAssocID="{DACFFF16-D640-403B-ACEC-74C73D7E746E}" presName="childNode" presStyleLbl="node1" presStyleIdx="0" presStyleCnt="2">
        <dgm:presLayoutVars>
          <dgm:bulletEnabled val="1"/>
        </dgm:presLayoutVars>
      </dgm:prSet>
      <dgm:spPr/>
      <dgm:t>
        <a:bodyPr/>
        <a:lstStyle/>
        <a:p>
          <a:endParaRPr lang="tr-TR"/>
        </a:p>
      </dgm:t>
    </dgm:pt>
    <dgm:pt modelId="{4F904E66-3AB8-496C-B4BD-BB5195474904}" type="pres">
      <dgm:prSet presAssocID="{DACFFF16-D640-403B-ACEC-74C73D7E746E}" presName="parentNode" presStyleLbl="revTx" presStyleIdx="0" presStyleCnt="2">
        <dgm:presLayoutVars>
          <dgm:chMax val="0"/>
          <dgm:bulletEnabled val="1"/>
        </dgm:presLayoutVars>
      </dgm:prSet>
      <dgm:spPr/>
      <dgm:t>
        <a:bodyPr/>
        <a:lstStyle/>
        <a:p>
          <a:endParaRPr lang="tr-TR"/>
        </a:p>
      </dgm:t>
    </dgm:pt>
    <dgm:pt modelId="{14A3B704-39DA-4192-9E99-A13F4719D950}" type="pres">
      <dgm:prSet presAssocID="{050B7B5D-1FCE-4868-8E93-0C12F64A3F22}" presName="sibTrans" presStyleCnt="0"/>
      <dgm:spPr/>
    </dgm:pt>
    <dgm:pt modelId="{C94B4741-2CA9-40A8-A7F1-BF4270630F89}" type="pres">
      <dgm:prSet presAssocID="{AF9D0991-0DA9-47BD-87AC-D0033B3D287F}" presName="compositeNode" presStyleCnt="0">
        <dgm:presLayoutVars>
          <dgm:bulletEnabled val="1"/>
        </dgm:presLayoutVars>
      </dgm:prSet>
      <dgm:spPr/>
    </dgm:pt>
    <dgm:pt modelId="{828FC663-7F08-4712-902F-604EB8032AE9}" type="pres">
      <dgm:prSet presAssocID="{AF9D0991-0DA9-47BD-87AC-D0033B3D287F}" presName="image" presStyleLbl="fgImgPlace1" presStyleIdx="1" presStyleCnt="2"/>
      <dgm:spPr>
        <a:blipFill rotWithShape="1">
          <a:blip xmlns:r="http://schemas.openxmlformats.org/officeDocument/2006/relationships" r:embed="rId2"/>
          <a:stretch>
            <a:fillRect/>
          </a:stretch>
        </a:blipFill>
      </dgm:spPr>
    </dgm:pt>
    <dgm:pt modelId="{C96EE331-50D5-4979-9E35-4950D7AD81B0}" type="pres">
      <dgm:prSet presAssocID="{AF9D0991-0DA9-47BD-87AC-D0033B3D287F}" presName="childNode" presStyleLbl="node1" presStyleIdx="1" presStyleCnt="2">
        <dgm:presLayoutVars>
          <dgm:bulletEnabled val="1"/>
        </dgm:presLayoutVars>
      </dgm:prSet>
      <dgm:spPr/>
      <dgm:t>
        <a:bodyPr/>
        <a:lstStyle/>
        <a:p>
          <a:endParaRPr lang="tr-TR"/>
        </a:p>
      </dgm:t>
    </dgm:pt>
    <dgm:pt modelId="{7DD23382-9BBD-47D4-A17B-EB69EC60CBAB}" type="pres">
      <dgm:prSet presAssocID="{AF9D0991-0DA9-47BD-87AC-D0033B3D287F}" presName="parentNode" presStyleLbl="revTx" presStyleIdx="1" presStyleCnt="2">
        <dgm:presLayoutVars>
          <dgm:chMax val="0"/>
          <dgm:bulletEnabled val="1"/>
        </dgm:presLayoutVars>
      </dgm:prSet>
      <dgm:spPr/>
      <dgm:t>
        <a:bodyPr/>
        <a:lstStyle/>
        <a:p>
          <a:endParaRPr lang="tr-TR"/>
        </a:p>
      </dgm:t>
    </dgm:pt>
  </dgm:ptLst>
  <dgm:cxnLst>
    <dgm:cxn modelId="{216F5A01-0188-4055-A739-21AFBC64A8FF}" srcId="{DACFFF16-D640-403B-ACEC-74C73D7E746E}" destId="{44BD9168-1CA0-41FC-A209-2250D6A6431A}" srcOrd="6" destOrd="0" parTransId="{A9A722B9-02F1-4906-9CC8-175D09E615C5}" sibTransId="{D9D63931-7E9B-4E21-98DB-D858ECE13EE7}"/>
    <dgm:cxn modelId="{29A9BFCF-1048-48A0-B846-32609B902A16}" type="presOf" srcId="{932CF73C-8158-4CD4-966F-759D991DB011}" destId="{C96EE331-50D5-4979-9E35-4950D7AD81B0}" srcOrd="0" destOrd="1" presId="urn:microsoft.com/office/officeart/2005/8/layout/hList2"/>
    <dgm:cxn modelId="{993A2274-C969-4F1B-8C8D-E348669BC569}" type="presOf" srcId="{661554A9-7125-4476-A03C-3C3695124A20}" destId="{1756FF3F-2F1F-4448-8272-7C4F895CF3FD}" srcOrd="0" destOrd="4" presId="urn:microsoft.com/office/officeart/2005/8/layout/hList2"/>
    <dgm:cxn modelId="{52AD6EBB-369F-45AF-B4B9-F61197678F8E}" srcId="{AF9D0991-0DA9-47BD-87AC-D0033B3D287F}" destId="{B4FD085A-BDD3-4768-AFC7-870C0F9936B0}" srcOrd="3" destOrd="0" parTransId="{7173136B-644A-43D2-A573-C591662CB8FD}" sibTransId="{962823A6-ACD1-425C-9379-96F72795C1C2}"/>
    <dgm:cxn modelId="{53FFC581-69AB-49EC-8759-144A5A1DDCCF}" type="presOf" srcId="{A3ACFB00-E06B-45E4-B875-A8A78CC42ABE}" destId="{1756FF3F-2F1F-4448-8272-7C4F895CF3FD}" srcOrd="0" destOrd="2" presId="urn:microsoft.com/office/officeart/2005/8/layout/hList2"/>
    <dgm:cxn modelId="{A09C2AE5-78A6-4D21-BDC8-5D778598CC5A}" srcId="{AF9D0991-0DA9-47BD-87AC-D0033B3D287F}" destId="{7D78943D-D860-4BCE-9CCF-2536668711AC}" srcOrd="2" destOrd="0" parTransId="{7206E771-07B7-4DA7-8160-42A37869BBDF}" sibTransId="{89706586-1983-45D4-82E7-871DD5237DCD}"/>
    <dgm:cxn modelId="{5A17DCAB-86C1-4FAE-8CAA-AFB8E7258B59}" srcId="{DACFFF16-D640-403B-ACEC-74C73D7E746E}" destId="{661554A9-7125-4476-A03C-3C3695124A20}" srcOrd="4" destOrd="0" parTransId="{95C1ACF9-E6D4-4957-B059-79FF5811FB1E}" sibTransId="{24C6DE75-B8CB-4683-B848-756B3FAFE6B7}"/>
    <dgm:cxn modelId="{4E7BE930-7CE4-406A-BA71-DED3FF631F6D}" srcId="{DACFFF16-D640-403B-ACEC-74C73D7E746E}" destId="{4CAA422C-5CF2-45D8-BDD3-1218607587A7}" srcOrd="1" destOrd="0" parTransId="{6233020E-AB5B-4733-9AC5-324E380CCF36}" sibTransId="{FA05FDFC-BBFF-46FA-8B44-32C1F1B31F16}"/>
    <dgm:cxn modelId="{118BEB68-8D1B-4EA3-B4BB-338F4F7A0307}" srcId="{DACFFF16-D640-403B-ACEC-74C73D7E746E}" destId="{23C38678-A0AC-4B9D-9EE4-52E606A31248}" srcOrd="3" destOrd="0" parTransId="{538EE182-D9AE-4CA2-AFB0-3221D6F1AB56}" sibTransId="{68A12CA2-98B8-409E-8D87-FEBA865FDD90}"/>
    <dgm:cxn modelId="{3EA8EA5B-CEDC-4B15-A65F-B3C52D45D0E5}" type="presOf" srcId="{23C38678-A0AC-4B9D-9EE4-52E606A31248}" destId="{1756FF3F-2F1F-4448-8272-7C4F895CF3FD}" srcOrd="0" destOrd="3" presId="urn:microsoft.com/office/officeart/2005/8/layout/hList2"/>
    <dgm:cxn modelId="{4F7D4979-EEC5-49EB-AD4C-203B5C87FF09}" srcId="{AF9D0991-0DA9-47BD-87AC-D0033B3D287F}" destId="{932CF73C-8158-4CD4-966F-759D991DB011}" srcOrd="1" destOrd="0" parTransId="{9E71E8C8-DCBD-4779-9515-69AF8B7AE17F}" sibTransId="{0C3EFB94-1E1C-4B30-BA79-DF369DD577FD}"/>
    <dgm:cxn modelId="{B5651A26-935D-4396-905C-8109E80EF5E6}" type="presOf" srcId="{AF9D0991-0DA9-47BD-87AC-D0033B3D287F}" destId="{7DD23382-9BBD-47D4-A17B-EB69EC60CBAB}" srcOrd="0" destOrd="0" presId="urn:microsoft.com/office/officeart/2005/8/layout/hList2"/>
    <dgm:cxn modelId="{8EE462B3-7438-47D2-89E6-3550FFF86CBB}" srcId="{DACFFF16-D640-403B-ACEC-74C73D7E746E}" destId="{FC0B1C5E-26DE-431A-9DF8-4DCD05556783}" srcOrd="5" destOrd="0" parTransId="{95422F9B-7C55-4054-9C19-237B2EA07CEF}" sibTransId="{CC858A54-6E6B-4804-9A49-B2FCA272E661}"/>
    <dgm:cxn modelId="{02CD4A07-25F3-4C85-BA66-F28808F7DE26}" type="presOf" srcId="{7D78943D-D860-4BCE-9CCF-2536668711AC}" destId="{C96EE331-50D5-4979-9E35-4950D7AD81B0}" srcOrd="0" destOrd="2" presId="urn:microsoft.com/office/officeart/2005/8/layout/hList2"/>
    <dgm:cxn modelId="{D11C7A11-BF06-4470-91A2-FCA622A99D58}" type="presOf" srcId="{15B3D196-EE54-4081-81A3-A4F7D91ADCE1}" destId="{A45BB340-DC7F-4F11-9DA4-2AF06BE4F61A}" srcOrd="0" destOrd="0" presId="urn:microsoft.com/office/officeart/2005/8/layout/hList2"/>
    <dgm:cxn modelId="{CC16678B-C882-4E7E-A622-E55B522501AE}" srcId="{15B3D196-EE54-4081-81A3-A4F7D91ADCE1}" destId="{DACFFF16-D640-403B-ACEC-74C73D7E746E}" srcOrd="0" destOrd="0" parTransId="{0EAF27C9-64AB-4B6E-A494-B05E939E89DE}" sibTransId="{050B7B5D-1FCE-4868-8E93-0C12F64A3F22}"/>
    <dgm:cxn modelId="{A4C45C85-1994-4C11-BE5B-63B1D4835970}" type="presOf" srcId="{FC0B1C5E-26DE-431A-9DF8-4DCD05556783}" destId="{1756FF3F-2F1F-4448-8272-7C4F895CF3FD}" srcOrd="0" destOrd="5" presId="urn:microsoft.com/office/officeart/2005/8/layout/hList2"/>
    <dgm:cxn modelId="{B2835EA8-FA69-4F38-8094-672EC579E9C3}" srcId="{15B3D196-EE54-4081-81A3-A4F7D91ADCE1}" destId="{AF9D0991-0DA9-47BD-87AC-D0033B3D287F}" srcOrd="1" destOrd="0" parTransId="{E3AF0E78-60D6-43A3-B083-F7DE44DBC671}" sibTransId="{F682CC54-085A-4437-A7AA-3349C589A371}"/>
    <dgm:cxn modelId="{3134F003-47C0-41C7-9284-56E16B070D00}" type="presOf" srcId="{5B83C93C-A871-4B64-8318-2A70FF5949D6}" destId="{1756FF3F-2F1F-4448-8272-7C4F895CF3FD}" srcOrd="0" destOrd="0" presId="urn:microsoft.com/office/officeart/2005/8/layout/hList2"/>
    <dgm:cxn modelId="{F2255E6F-B78B-4BCB-AA9A-30EF39F9BD45}" type="presOf" srcId="{B4FD085A-BDD3-4768-AFC7-870C0F9936B0}" destId="{C96EE331-50D5-4979-9E35-4950D7AD81B0}" srcOrd="0" destOrd="3" presId="urn:microsoft.com/office/officeart/2005/8/layout/hList2"/>
    <dgm:cxn modelId="{4900BA26-0E06-4839-8394-75742EEE7CE6}" type="presOf" srcId="{44BD9168-1CA0-41FC-A209-2250D6A6431A}" destId="{1756FF3F-2F1F-4448-8272-7C4F895CF3FD}" srcOrd="0" destOrd="6" presId="urn:microsoft.com/office/officeart/2005/8/layout/hList2"/>
    <dgm:cxn modelId="{88B8E0B7-A587-488C-B822-B40E86D25C61}" type="presOf" srcId="{DACFFF16-D640-403B-ACEC-74C73D7E746E}" destId="{4F904E66-3AB8-496C-B4BD-BB5195474904}" srcOrd="0" destOrd="0" presId="urn:microsoft.com/office/officeart/2005/8/layout/hList2"/>
    <dgm:cxn modelId="{FE4CC358-581F-46A2-9E79-60CC5121EBA4}" type="presOf" srcId="{81163456-EA35-41DA-8CDF-099468D64B42}" destId="{C96EE331-50D5-4979-9E35-4950D7AD81B0}" srcOrd="0" destOrd="0" presId="urn:microsoft.com/office/officeart/2005/8/layout/hList2"/>
    <dgm:cxn modelId="{28E6BF4B-BCA3-4882-916D-9AF6FAB82F0D}" srcId="{DACFFF16-D640-403B-ACEC-74C73D7E746E}" destId="{A3ACFB00-E06B-45E4-B875-A8A78CC42ABE}" srcOrd="2" destOrd="0" parTransId="{59536D4F-13BE-4ACF-B9E2-C3C15831C517}" sibTransId="{02BA577A-6659-4874-B95D-7C7B9EE446CF}"/>
    <dgm:cxn modelId="{D6261ABA-3990-478B-B167-B7AE9AA71045}" type="presOf" srcId="{4CAA422C-5CF2-45D8-BDD3-1218607587A7}" destId="{1756FF3F-2F1F-4448-8272-7C4F895CF3FD}" srcOrd="0" destOrd="1" presId="urn:microsoft.com/office/officeart/2005/8/layout/hList2"/>
    <dgm:cxn modelId="{3D60A2A4-3707-49BF-8CD7-82B40CA2F3B3}" srcId="{AF9D0991-0DA9-47BD-87AC-D0033B3D287F}" destId="{81163456-EA35-41DA-8CDF-099468D64B42}" srcOrd="0" destOrd="0" parTransId="{E8684985-DB91-4D7A-9913-3117B29254AF}" sibTransId="{A21D83DA-93FB-4478-A809-E0D0C8E663BE}"/>
    <dgm:cxn modelId="{E5097586-8F29-4A9E-B874-91D2512D52AB}" srcId="{DACFFF16-D640-403B-ACEC-74C73D7E746E}" destId="{5B83C93C-A871-4B64-8318-2A70FF5949D6}" srcOrd="0" destOrd="0" parTransId="{8FCDBC56-D428-4F93-A4A8-882D8E06C9D1}" sibTransId="{B1440625-917B-432E-842A-184664E5D31E}"/>
    <dgm:cxn modelId="{C6D604D4-F78B-428D-9AA2-788E151BC510}" type="presParOf" srcId="{A45BB340-DC7F-4F11-9DA4-2AF06BE4F61A}" destId="{3E4F70D5-30D4-4411-93A5-390566638F86}" srcOrd="0" destOrd="0" presId="urn:microsoft.com/office/officeart/2005/8/layout/hList2"/>
    <dgm:cxn modelId="{658E17BF-6553-4E3C-B28E-527F53550F0D}" type="presParOf" srcId="{3E4F70D5-30D4-4411-93A5-390566638F86}" destId="{B835B474-3071-4585-B9FE-2A3A9D8A54D8}" srcOrd="0" destOrd="0" presId="urn:microsoft.com/office/officeart/2005/8/layout/hList2"/>
    <dgm:cxn modelId="{C2C9930F-880B-4A8C-809C-0F56581BD4D5}" type="presParOf" srcId="{3E4F70D5-30D4-4411-93A5-390566638F86}" destId="{1756FF3F-2F1F-4448-8272-7C4F895CF3FD}" srcOrd="1" destOrd="0" presId="urn:microsoft.com/office/officeart/2005/8/layout/hList2"/>
    <dgm:cxn modelId="{98A37156-485E-48F6-8456-1F706251970E}" type="presParOf" srcId="{3E4F70D5-30D4-4411-93A5-390566638F86}" destId="{4F904E66-3AB8-496C-B4BD-BB5195474904}" srcOrd="2" destOrd="0" presId="urn:microsoft.com/office/officeart/2005/8/layout/hList2"/>
    <dgm:cxn modelId="{13AA7D82-DD2F-4CA1-96D5-61C9ECBC057F}" type="presParOf" srcId="{A45BB340-DC7F-4F11-9DA4-2AF06BE4F61A}" destId="{14A3B704-39DA-4192-9E99-A13F4719D950}" srcOrd="1" destOrd="0" presId="urn:microsoft.com/office/officeart/2005/8/layout/hList2"/>
    <dgm:cxn modelId="{ADBE558A-9630-43DA-8161-5F59DB1D3D05}" type="presParOf" srcId="{A45BB340-DC7F-4F11-9DA4-2AF06BE4F61A}" destId="{C94B4741-2CA9-40A8-A7F1-BF4270630F89}" srcOrd="2" destOrd="0" presId="urn:microsoft.com/office/officeart/2005/8/layout/hList2"/>
    <dgm:cxn modelId="{F4B1F1B1-19DA-444E-8AE0-E76A444AEE7B}" type="presParOf" srcId="{C94B4741-2CA9-40A8-A7F1-BF4270630F89}" destId="{828FC663-7F08-4712-902F-604EB8032AE9}" srcOrd="0" destOrd="0" presId="urn:microsoft.com/office/officeart/2005/8/layout/hList2"/>
    <dgm:cxn modelId="{9BF36573-4D86-4831-85BC-60C3828D504A}" type="presParOf" srcId="{C94B4741-2CA9-40A8-A7F1-BF4270630F89}" destId="{C96EE331-50D5-4979-9E35-4950D7AD81B0}" srcOrd="1" destOrd="0" presId="urn:microsoft.com/office/officeart/2005/8/layout/hList2"/>
    <dgm:cxn modelId="{B6CC97F3-236D-4423-89EB-BDDE9D6EA5B8}" type="presParOf" srcId="{C94B4741-2CA9-40A8-A7F1-BF4270630F89}" destId="{7DD23382-9BBD-47D4-A17B-EB69EC60CBAB}"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3F196-6AF4-4E5E-9E83-CD42236F4278}">
      <dsp:nvSpPr>
        <dsp:cNvPr id="0" name=""/>
        <dsp:cNvSpPr/>
      </dsp:nvSpPr>
      <dsp:spPr>
        <a:xfrm>
          <a:off x="0" y="390476"/>
          <a:ext cx="8102600"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A3EB5F-114C-4513-B312-2E55822D1150}">
      <dsp:nvSpPr>
        <dsp:cNvPr id="0" name=""/>
        <dsp:cNvSpPr/>
      </dsp:nvSpPr>
      <dsp:spPr>
        <a:xfrm>
          <a:off x="405130" y="52878"/>
          <a:ext cx="5671820" cy="66231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4381" tIns="0" rIns="214381" bIns="0" numCol="1" spcCol="1270" anchor="ctr" anchorCtr="0">
          <a:noAutofit/>
        </a:bodyPr>
        <a:lstStyle/>
        <a:p>
          <a:pPr lvl="0" algn="l" defTabSz="977900">
            <a:lnSpc>
              <a:spcPct val="90000"/>
            </a:lnSpc>
            <a:spcBef>
              <a:spcPct val="0"/>
            </a:spcBef>
            <a:spcAft>
              <a:spcPct val="35000"/>
            </a:spcAft>
          </a:pPr>
          <a:r>
            <a:rPr lang="tr-TR" sz="2200" kern="1200" dirty="0"/>
            <a:t>İhracatı Düzenleyen Mevzuat</a:t>
          </a:r>
        </a:p>
      </dsp:txBody>
      <dsp:txXfrm>
        <a:off x="437462" y="85210"/>
        <a:ext cx="5607156" cy="597654"/>
      </dsp:txXfrm>
    </dsp:sp>
    <dsp:sp modelId="{1DB33A37-54ED-485D-A2C9-1D1D25C80FA2}">
      <dsp:nvSpPr>
        <dsp:cNvPr id="0" name=""/>
        <dsp:cNvSpPr/>
      </dsp:nvSpPr>
      <dsp:spPr>
        <a:xfrm>
          <a:off x="0" y="1388396"/>
          <a:ext cx="8102600"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FC9783-7E9A-446B-8931-1817C831387C}">
      <dsp:nvSpPr>
        <dsp:cNvPr id="0" name=""/>
        <dsp:cNvSpPr/>
      </dsp:nvSpPr>
      <dsp:spPr>
        <a:xfrm>
          <a:off x="405130" y="1063676"/>
          <a:ext cx="5671820"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4381" tIns="0" rIns="214381" bIns="0" numCol="1" spcCol="1270" anchor="ctr" anchorCtr="0">
          <a:noAutofit/>
        </a:bodyPr>
        <a:lstStyle/>
        <a:p>
          <a:pPr lvl="0" algn="l" defTabSz="977900">
            <a:lnSpc>
              <a:spcPct val="90000"/>
            </a:lnSpc>
            <a:spcBef>
              <a:spcPct val="0"/>
            </a:spcBef>
            <a:spcAft>
              <a:spcPct val="35000"/>
            </a:spcAft>
          </a:pPr>
          <a:r>
            <a:rPr lang="tr-TR" sz="2200" kern="1200" dirty="0"/>
            <a:t>İhracat Nedir ?</a:t>
          </a:r>
        </a:p>
      </dsp:txBody>
      <dsp:txXfrm>
        <a:off x="436833" y="1095379"/>
        <a:ext cx="5608414" cy="586034"/>
      </dsp:txXfrm>
    </dsp:sp>
    <dsp:sp modelId="{76090973-1D9C-42B3-8805-69DEC4187797}">
      <dsp:nvSpPr>
        <dsp:cNvPr id="0" name=""/>
        <dsp:cNvSpPr/>
      </dsp:nvSpPr>
      <dsp:spPr>
        <a:xfrm>
          <a:off x="0" y="2386316"/>
          <a:ext cx="8102600"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335F5C-C696-4D36-98A2-2069320F1014}">
      <dsp:nvSpPr>
        <dsp:cNvPr id="0" name=""/>
        <dsp:cNvSpPr/>
      </dsp:nvSpPr>
      <dsp:spPr>
        <a:xfrm>
          <a:off x="405130" y="2061596"/>
          <a:ext cx="5671820"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4381" tIns="0" rIns="214381" bIns="0" numCol="1" spcCol="1270" anchor="ctr" anchorCtr="0">
          <a:noAutofit/>
        </a:bodyPr>
        <a:lstStyle/>
        <a:p>
          <a:pPr lvl="0" algn="l" defTabSz="977900">
            <a:lnSpc>
              <a:spcPct val="90000"/>
            </a:lnSpc>
            <a:spcBef>
              <a:spcPct val="0"/>
            </a:spcBef>
            <a:spcAft>
              <a:spcPct val="35000"/>
            </a:spcAft>
          </a:pPr>
          <a:r>
            <a:rPr lang="tr-TR" sz="2200" kern="1200" dirty="0"/>
            <a:t>İhracatçı Kimdir ?</a:t>
          </a:r>
        </a:p>
      </dsp:txBody>
      <dsp:txXfrm>
        <a:off x="436833" y="2093299"/>
        <a:ext cx="5608414" cy="586034"/>
      </dsp:txXfrm>
    </dsp:sp>
    <dsp:sp modelId="{17A1CAE4-0006-488A-8D26-C72A44BB5714}">
      <dsp:nvSpPr>
        <dsp:cNvPr id="0" name=""/>
        <dsp:cNvSpPr/>
      </dsp:nvSpPr>
      <dsp:spPr>
        <a:xfrm>
          <a:off x="0" y="3384236"/>
          <a:ext cx="8102600"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8852" tIns="458216" rIns="628852" bIns="156464" numCol="1" spcCol="1270" anchor="t" anchorCtr="0">
          <a:noAutofit/>
        </a:bodyPr>
        <a:lstStyle/>
        <a:p>
          <a:pPr marL="228600" lvl="1" indent="-228600" algn="l" defTabSz="977900">
            <a:lnSpc>
              <a:spcPct val="90000"/>
            </a:lnSpc>
            <a:spcBef>
              <a:spcPct val="0"/>
            </a:spcBef>
            <a:spcAft>
              <a:spcPct val="15000"/>
            </a:spcAft>
            <a:buChar char="••"/>
          </a:pPr>
          <a:endParaRPr lang="tr-TR" sz="2200" kern="1200" dirty="0"/>
        </a:p>
      </dsp:txBody>
      <dsp:txXfrm>
        <a:off x="0" y="3384236"/>
        <a:ext cx="8102600" cy="554400"/>
      </dsp:txXfrm>
    </dsp:sp>
    <dsp:sp modelId="{A3083234-FE4C-4749-88F1-8E430BC52177}">
      <dsp:nvSpPr>
        <dsp:cNvPr id="0" name=""/>
        <dsp:cNvSpPr/>
      </dsp:nvSpPr>
      <dsp:spPr>
        <a:xfrm>
          <a:off x="405130" y="3059516"/>
          <a:ext cx="5671820"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4381" tIns="0" rIns="214381" bIns="0" numCol="1" spcCol="1270" anchor="ctr" anchorCtr="0">
          <a:noAutofit/>
        </a:bodyPr>
        <a:lstStyle/>
        <a:p>
          <a:pPr lvl="0" algn="l" defTabSz="977900">
            <a:lnSpc>
              <a:spcPct val="90000"/>
            </a:lnSpc>
            <a:spcBef>
              <a:spcPct val="0"/>
            </a:spcBef>
            <a:spcAft>
              <a:spcPct val="35000"/>
            </a:spcAft>
          </a:pPr>
          <a:r>
            <a:rPr lang="tr-TR" sz="2200" kern="1200" dirty="0"/>
            <a:t>İhracat Nasıl Yapılır?</a:t>
          </a:r>
        </a:p>
      </dsp:txBody>
      <dsp:txXfrm>
        <a:off x="436833" y="3091219"/>
        <a:ext cx="5608414" cy="586034"/>
      </dsp:txXfrm>
    </dsp:sp>
    <dsp:sp modelId="{06FE28A9-CAAE-4C63-9E28-833394D344BF}">
      <dsp:nvSpPr>
        <dsp:cNvPr id="0" name=""/>
        <dsp:cNvSpPr/>
      </dsp:nvSpPr>
      <dsp:spPr>
        <a:xfrm>
          <a:off x="0" y="4382156"/>
          <a:ext cx="8102600"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0948EA-F3CC-45CC-B2F0-900DDF381F60}">
      <dsp:nvSpPr>
        <dsp:cNvPr id="0" name=""/>
        <dsp:cNvSpPr/>
      </dsp:nvSpPr>
      <dsp:spPr>
        <a:xfrm>
          <a:off x="405130" y="4057436"/>
          <a:ext cx="5671820"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4381" tIns="0" rIns="214381" bIns="0" numCol="1" spcCol="1270" anchor="ctr" anchorCtr="0">
          <a:noAutofit/>
        </a:bodyPr>
        <a:lstStyle/>
        <a:p>
          <a:pPr lvl="0" algn="l" defTabSz="977900">
            <a:lnSpc>
              <a:spcPct val="90000"/>
            </a:lnSpc>
            <a:spcBef>
              <a:spcPct val="0"/>
            </a:spcBef>
            <a:spcAft>
              <a:spcPct val="35000"/>
            </a:spcAft>
          </a:pPr>
          <a:r>
            <a:rPr lang="tr-TR" sz="2200" kern="1200" dirty="0"/>
            <a:t>İhracat Prosedürleri</a:t>
          </a:r>
        </a:p>
      </dsp:txBody>
      <dsp:txXfrm>
        <a:off x="436833" y="4089139"/>
        <a:ext cx="5608414" cy="5860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9841" cy="497762"/>
          </a:xfrm>
          <a:prstGeom prst="rect">
            <a:avLst/>
          </a:prstGeom>
        </p:spPr>
        <p:txBody>
          <a:bodyPr vert="horz" lIns="91577" tIns="45789" rIns="91577" bIns="45789" rtlCol="0"/>
          <a:lstStyle>
            <a:lvl1pPr algn="l">
              <a:defRPr sz="1200"/>
            </a:lvl1pPr>
          </a:lstStyle>
          <a:p>
            <a:endParaRPr lang="tr-TR"/>
          </a:p>
        </p:txBody>
      </p:sp>
      <p:sp>
        <p:nvSpPr>
          <p:cNvPr id="3" name="Veri Yer Tutucusu 2"/>
          <p:cNvSpPr>
            <a:spLocks noGrp="1"/>
          </p:cNvSpPr>
          <p:nvPr>
            <p:ph type="dt" sz="quarter" idx="1"/>
          </p:nvPr>
        </p:nvSpPr>
        <p:spPr>
          <a:xfrm>
            <a:off x="3854183" y="0"/>
            <a:ext cx="2949841" cy="497762"/>
          </a:xfrm>
          <a:prstGeom prst="rect">
            <a:avLst/>
          </a:prstGeom>
        </p:spPr>
        <p:txBody>
          <a:bodyPr vert="horz" lIns="91577" tIns="45789" rIns="91577" bIns="45789" rtlCol="0"/>
          <a:lstStyle>
            <a:lvl1pPr algn="r">
              <a:defRPr sz="1200"/>
            </a:lvl1pPr>
          </a:lstStyle>
          <a:p>
            <a:fld id="{5FABE7CE-3A7A-4174-A797-9A8F756F28CD}" type="datetimeFigureOut">
              <a:rPr lang="tr-TR" smtClean="0"/>
              <a:t>12.12.2019</a:t>
            </a:fld>
            <a:endParaRPr lang="tr-TR"/>
          </a:p>
        </p:txBody>
      </p:sp>
      <p:sp>
        <p:nvSpPr>
          <p:cNvPr id="4" name="Altbilgi Yer Tutucusu 3"/>
          <p:cNvSpPr>
            <a:spLocks noGrp="1"/>
          </p:cNvSpPr>
          <p:nvPr>
            <p:ph type="ftr" sz="quarter" idx="2"/>
          </p:nvPr>
        </p:nvSpPr>
        <p:spPr>
          <a:xfrm>
            <a:off x="0" y="9446338"/>
            <a:ext cx="2949841" cy="497762"/>
          </a:xfrm>
          <a:prstGeom prst="rect">
            <a:avLst/>
          </a:prstGeom>
        </p:spPr>
        <p:txBody>
          <a:bodyPr vert="horz" lIns="91577" tIns="45789" rIns="91577" bIns="45789" rtlCol="0" anchor="b"/>
          <a:lstStyle>
            <a:lvl1pPr algn="l">
              <a:defRPr sz="1200"/>
            </a:lvl1pPr>
          </a:lstStyle>
          <a:p>
            <a:endParaRPr lang="tr-TR"/>
          </a:p>
        </p:txBody>
      </p:sp>
      <p:sp>
        <p:nvSpPr>
          <p:cNvPr id="5" name="Slayt Numarası Yer Tutucusu 4"/>
          <p:cNvSpPr>
            <a:spLocks noGrp="1"/>
          </p:cNvSpPr>
          <p:nvPr>
            <p:ph type="sldNum" sz="quarter" idx="3"/>
          </p:nvPr>
        </p:nvSpPr>
        <p:spPr>
          <a:xfrm>
            <a:off x="3854183" y="9446338"/>
            <a:ext cx="2949841" cy="497762"/>
          </a:xfrm>
          <a:prstGeom prst="rect">
            <a:avLst/>
          </a:prstGeom>
        </p:spPr>
        <p:txBody>
          <a:bodyPr vert="horz" lIns="91577" tIns="45789" rIns="91577" bIns="45789" rtlCol="0" anchor="b"/>
          <a:lstStyle>
            <a:lvl1pPr algn="r">
              <a:defRPr sz="1200"/>
            </a:lvl1pPr>
          </a:lstStyle>
          <a:p>
            <a:fld id="{07A05EE3-780C-45E2-AFE2-286952977F86}" type="slidenum">
              <a:rPr lang="tr-TR" smtClean="0"/>
              <a:t>‹#›</a:t>
            </a:fld>
            <a:endParaRPr lang="tr-TR"/>
          </a:p>
        </p:txBody>
      </p:sp>
    </p:spTree>
    <p:extLst>
      <p:ext uri="{BB962C8B-B14F-4D97-AF65-F5344CB8AC3E}">
        <p14:creationId xmlns:p14="http://schemas.microsoft.com/office/powerpoint/2010/main" val="3940875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9099" cy="498932"/>
          </a:xfrm>
          <a:prstGeom prst="rect">
            <a:avLst/>
          </a:prstGeom>
        </p:spPr>
        <p:txBody>
          <a:bodyPr vert="horz" lIns="91577" tIns="45789" rIns="91577" bIns="45789" rtlCol="0"/>
          <a:lstStyle>
            <a:lvl1pPr algn="l">
              <a:defRPr sz="1200"/>
            </a:lvl1pPr>
          </a:lstStyle>
          <a:p>
            <a:endParaRPr lang="tr-TR"/>
          </a:p>
        </p:txBody>
      </p:sp>
      <p:sp>
        <p:nvSpPr>
          <p:cNvPr id="3" name="Veri Yer Tutucusu 2"/>
          <p:cNvSpPr>
            <a:spLocks noGrp="1"/>
          </p:cNvSpPr>
          <p:nvPr>
            <p:ph type="dt" idx="1"/>
          </p:nvPr>
        </p:nvSpPr>
        <p:spPr>
          <a:xfrm>
            <a:off x="3854940" y="0"/>
            <a:ext cx="2949099" cy="498932"/>
          </a:xfrm>
          <a:prstGeom prst="rect">
            <a:avLst/>
          </a:prstGeom>
        </p:spPr>
        <p:txBody>
          <a:bodyPr vert="horz" lIns="91577" tIns="45789" rIns="91577" bIns="45789" rtlCol="0"/>
          <a:lstStyle>
            <a:lvl1pPr algn="r">
              <a:defRPr sz="1200"/>
            </a:lvl1pPr>
          </a:lstStyle>
          <a:p>
            <a:fld id="{D41CEDF4-843B-441D-96C6-46A42A06843F}" type="datetimeFigureOut">
              <a:rPr lang="tr-TR" smtClean="0"/>
              <a:t>12.12.2019</a:t>
            </a:fld>
            <a:endParaRPr lang="tr-TR"/>
          </a:p>
        </p:txBody>
      </p:sp>
      <p:sp>
        <p:nvSpPr>
          <p:cNvPr id="4" name="Slayt Görüntüsü Yer Tutucusu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577" tIns="45789" rIns="91577" bIns="45789" rtlCol="0" anchor="ctr"/>
          <a:lstStyle/>
          <a:p>
            <a:endParaRPr lang="tr-TR"/>
          </a:p>
        </p:txBody>
      </p:sp>
      <p:sp>
        <p:nvSpPr>
          <p:cNvPr id="5" name="Not Yer Tutucusu 4"/>
          <p:cNvSpPr>
            <a:spLocks noGrp="1"/>
          </p:cNvSpPr>
          <p:nvPr>
            <p:ph type="body" sz="quarter" idx="3"/>
          </p:nvPr>
        </p:nvSpPr>
        <p:spPr>
          <a:xfrm>
            <a:off x="680562" y="4785597"/>
            <a:ext cx="5444490" cy="3915490"/>
          </a:xfrm>
          <a:prstGeom prst="rect">
            <a:avLst/>
          </a:prstGeom>
        </p:spPr>
        <p:txBody>
          <a:bodyPr vert="horz" lIns="91577" tIns="45789" rIns="91577" bIns="45789"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5170"/>
            <a:ext cx="2949099" cy="498931"/>
          </a:xfrm>
          <a:prstGeom prst="rect">
            <a:avLst/>
          </a:prstGeom>
        </p:spPr>
        <p:txBody>
          <a:bodyPr vert="horz" lIns="91577" tIns="45789" rIns="91577" bIns="45789" rtlCol="0" anchor="b"/>
          <a:lstStyle>
            <a:lvl1pPr algn="l">
              <a:defRPr sz="1200"/>
            </a:lvl1pPr>
          </a:lstStyle>
          <a:p>
            <a:endParaRPr lang="tr-TR"/>
          </a:p>
        </p:txBody>
      </p:sp>
      <p:sp>
        <p:nvSpPr>
          <p:cNvPr id="7" name="Slayt Numarası Yer Tutucusu 6"/>
          <p:cNvSpPr>
            <a:spLocks noGrp="1"/>
          </p:cNvSpPr>
          <p:nvPr>
            <p:ph type="sldNum" sz="quarter" idx="5"/>
          </p:nvPr>
        </p:nvSpPr>
        <p:spPr>
          <a:xfrm>
            <a:off x="3854940" y="9445170"/>
            <a:ext cx="2949099" cy="498931"/>
          </a:xfrm>
          <a:prstGeom prst="rect">
            <a:avLst/>
          </a:prstGeom>
        </p:spPr>
        <p:txBody>
          <a:bodyPr vert="horz" lIns="91577" tIns="45789" rIns="91577" bIns="45789" rtlCol="0" anchor="b"/>
          <a:lstStyle>
            <a:lvl1pPr algn="r">
              <a:defRPr sz="1200"/>
            </a:lvl1pPr>
          </a:lstStyle>
          <a:p>
            <a:fld id="{A00561A0-D106-42D5-9E49-450D63E82949}" type="slidenum">
              <a:rPr lang="tr-TR" smtClean="0"/>
              <a:t>‹#›</a:t>
            </a:fld>
            <a:endParaRPr lang="tr-TR"/>
          </a:p>
        </p:txBody>
      </p:sp>
    </p:spTree>
    <p:extLst>
      <p:ext uri="{BB962C8B-B14F-4D97-AF65-F5344CB8AC3E}">
        <p14:creationId xmlns:p14="http://schemas.microsoft.com/office/powerpoint/2010/main" val="1228319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DE8EB28A-82AF-4A9A-9B59-A8DB8D19BC73}" type="slidenum">
              <a:rPr lang="tr-TR" altLang="en-US">
                <a:solidFill>
                  <a:prstClr val="black"/>
                </a:solidFill>
              </a:rPr>
              <a:pPr defTabSz="919237" eaLnBrk="0" fontAlgn="base" hangingPunct="0">
                <a:spcBef>
                  <a:spcPct val="0"/>
                </a:spcBef>
                <a:spcAft>
                  <a:spcPct val="0"/>
                </a:spcAft>
                <a:defRPr/>
              </a:pPr>
              <a:t>1</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4290566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10</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418319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11</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055827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12</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595784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13</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661317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14</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904545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15</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338031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16</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701646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17</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532947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dirty="0"/>
              <a:t>İhracat</a:t>
            </a:r>
            <a:r>
              <a:rPr lang="tr-TR" altLang="tr-TR" baseline="0" dirty="0"/>
              <a:t> Rejim Kararı</a:t>
            </a:r>
          </a:p>
          <a:p>
            <a:endParaRPr lang="tr-TR" altLang="tr-TR" baseline="0" dirty="0"/>
          </a:p>
          <a:p>
            <a:r>
              <a:rPr lang="tr-TR" altLang="tr-TR" baseline="0" dirty="0"/>
              <a:t>İhracat Serbestisi ve İhracatın Koordinasyonu</a:t>
            </a:r>
          </a:p>
          <a:p>
            <a:r>
              <a:rPr lang="tr-TR" altLang="tr-TR" baseline="0" dirty="0"/>
              <a:t>Madde 4 : </a:t>
            </a:r>
          </a:p>
          <a:p>
            <a:endParaRPr lang="tr-TR" altLang="tr-TR" baseline="0" dirty="0"/>
          </a:p>
          <a:p>
            <a:r>
              <a:rPr lang="tr-TR" altLang="tr-TR" baseline="0" dirty="0"/>
              <a:t>(2) Kamu kurum ve kuruluşları, madde bazında miktar veya dönem itibariyle ihracatın kısıtlanmasına veya yasaklanmasına yönelik kanun ve kararnamelerin hazırlanması aşamasında Dış Ticaret Müsteşarlığı'nın bağlı olduğu Bakanlığın görüşünü alırlar.</a:t>
            </a:r>
          </a:p>
          <a:p>
            <a:endParaRPr lang="tr-TR" altLang="tr-TR" baseline="0" dirty="0"/>
          </a:p>
          <a:p>
            <a:r>
              <a:rPr lang="tr-TR" altLang="tr-TR" baseline="0" dirty="0"/>
              <a:t>(3) İhracat faaliyetlerinin koordineli bir şekilde yürütülebilmesini </a:t>
            </a:r>
            <a:r>
              <a:rPr lang="tr-TR" altLang="tr-TR" baseline="0" dirty="0" err="1"/>
              <a:t>teminen</a:t>
            </a:r>
            <a:r>
              <a:rPr lang="tr-TR" altLang="tr-TR" baseline="0" dirty="0"/>
              <a:t> ilgili kurum ve kuruluşların kendi mevzuatları uyarınca ihracata yönelik olarak alacakları kararlar ile alım ve satımı ilgili mevzuatla belirli bir merciin iznine bırakılmış malların ihracına ilişkin esas ve uygulamaların tespiti aşamasında Dış Ticaret Müsteşarlığı'nın bağlı olduğu Bakanlığın uygun görüşü alınır.</a:t>
            </a:r>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18</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4091386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19</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84610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3867660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dirty="0"/>
              <a:t>Toplam 24 ürün, Tarım ve</a:t>
            </a:r>
            <a:r>
              <a:rPr lang="tr-TR" altLang="tr-TR" baseline="0" dirty="0"/>
              <a:t> </a:t>
            </a:r>
            <a:r>
              <a:rPr lang="tr-TR" altLang="tr-TR" baseline="0" dirty="0" err="1"/>
              <a:t>Köyişleri</a:t>
            </a:r>
            <a:r>
              <a:rPr lang="tr-TR" altLang="tr-TR" baseline="0" dirty="0"/>
              <a:t> Bakanlığı /Çevre ve Orman Bakanlığı / Şeker Kurumu - </a:t>
            </a:r>
            <a:r>
              <a:rPr lang="tr-TR" altLang="tr-TR" kern="0" dirty="0">
                <a:solidFill>
                  <a:srgbClr val="000000"/>
                </a:solidFill>
                <a:latin typeface="Times New Roman" pitchFamily="18" charset="0"/>
              </a:rPr>
              <a:t>Tarım ve Orman Bakanlığı</a:t>
            </a:r>
          </a:p>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20</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810552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21</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196980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22</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9383830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23</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6287306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24</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9005325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25</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0535944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26</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6398108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27</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2166950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28</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126992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29</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038621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541825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30</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6082552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31</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982177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32</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456600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33</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6509712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34</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137945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35</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9330578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DE8EB28A-82AF-4A9A-9B59-A8DB8D19BC73}" type="slidenum">
              <a:rPr lang="tr-TR" altLang="en-US">
                <a:solidFill>
                  <a:prstClr val="black"/>
                </a:solidFill>
              </a:rPr>
              <a:pPr defTabSz="919237" eaLnBrk="0" fontAlgn="base" hangingPunct="0">
                <a:spcBef>
                  <a:spcPct val="0"/>
                </a:spcBef>
                <a:spcAft>
                  <a:spcPct val="0"/>
                </a:spcAft>
                <a:defRPr/>
              </a:pPr>
              <a:t>36</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dirty="0">
              <a:solidFill>
                <a:prstClr val="black"/>
              </a:solidFill>
              <a:latin typeface="Calibri" panose="020F0502020204030204"/>
            </a:endParaRPr>
          </a:p>
        </p:txBody>
      </p:sp>
    </p:spTree>
    <p:extLst>
      <p:ext uri="{BB962C8B-B14F-4D97-AF65-F5344CB8AC3E}">
        <p14:creationId xmlns:p14="http://schemas.microsoft.com/office/powerpoint/2010/main" val="36045243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37</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24686179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38</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824493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39</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567932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23826306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defTabSz="915772" eaLnBrk="0" fontAlgn="base" hangingPunct="0">
              <a:spcAft>
                <a:spcPct val="0"/>
              </a:spcAft>
              <a:defRPr/>
            </a:pPr>
            <a:r>
              <a:rPr lang="tr-TR" dirty="0">
                <a:latin typeface="Times New Roman" panose="02020603050405020304" pitchFamily="18" charset="0"/>
                <a:cs typeface="Times New Roman" panose="02020603050405020304" pitchFamily="18" charset="0"/>
              </a:rPr>
              <a:t>Bilindiği üzere, DİR kapsamında, ülkemizde girdisi temin edilemeyen ya da girdisi yeterli miktarda bulunmadığı için üretimi pahalıya mal olan ürünlerin üretimi cazip hale getirilmektedir. Böylece, firmaların ürün gamı genişlemekte, talebe bağlı olarak ihracat pazarları çeşitlenmektedir. Burada, firmalarımızın bir kereye mahsus ihracat yapmaları değil, gelişen tüm piyasa koşullarına adaptasyon sağlayarak sürdürülebilir bir ihracat artış trendi yakalamaları hedeflenmektedir.</a:t>
            </a:r>
          </a:p>
          <a:p>
            <a:pPr defTabSz="915772" eaLnBrk="0" fontAlgn="base" hangingPunct="0">
              <a:spcAft>
                <a:spcPct val="0"/>
              </a:spcAft>
              <a:defRPr/>
            </a:pPr>
            <a:endParaRPr lang="tr-TR" dirty="0">
              <a:latin typeface="Times New Roman" panose="02020603050405020304" pitchFamily="18" charset="0"/>
              <a:cs typeface="Times New Roman" panose="02020603050405020304" pitchFamily="18" charset="0"/>
            </a:endParaRPr>
          </a:p>
          <a:p>
            <a:pPr algn="just" defTabSz="915772" eaLnBrk="0" fontAlgn="base" hangingPunct="0">
              <a:spcAft>
                <a:spcPct val="0"/>
              </a:spcAft>
              <a:defRPr/>
            </a:pPr>
            <a:r>
              <a:rPr lang="tr-TR" dirty="0">
                <a:latin typeface="Times New Roman" panose="02020603050405020304" pitchFamily="18" charset="0"/>
                <a:cs typeface="Times New Roman" panose="02020603050405020304" pitchFamily="18" charset="0"/>
              </a:rPr>
              <a:t>Bunun yanı sıra, DİR, ihracatın teşvik edilmesine yönelik bir sistem olup, ithalatı artırmaya yönelik herhangi bir saik taşımamaktadır.</a:t>
            </a:r>
          </a:p>
          <a:p>
            <a:pPr defTabSz="915772" eaLnBrk="0" fontAlgn="base" hangingPunct="0">
              <a:spcAft>
                <a:spcPct val="0"/>
              </a:spcAft>
              <a:defRPr/>
            </a:pPr>
            <a:endParaRPr lang="tr-TR" dirty="0">
              <a:latin typeface="Times New Roman" panose="02020603050405020304" pitchFamily="18" charset="0"/>
              <a:cs typeface="Times New Roman" panose="02020603050405020304" pitchFamily="18" charset="0"/>
            </a:endParaRPr>
          </a:p>
          <a:p>
            <a:pPr defTabSz="915772" eaLnBrk="0" fontAlgn="base" hangingPunct="0">
              <a:spcAft>
                <a:spcPct val="0"/>
              </a:spcAft>
              <a:defRPr/>
            </a:pPr>
            <a:r>
              <a:rPr lang="tr-TR" dirty="0">
                <a:latin typeface="Times New Roman" panose="02020603050405020304" pitchFamily="18" charset="0"/>
                <a:cs typeface="Times New Roman" panose="02020603050405020304" pitchFamily="18" charset="0"/>
              </a:rPr>
              <a:t>Yine bilindiği üzere, hammadde yetersizliğinin yanı sıra, ülkemizde işçilik maliyetlerinin ve ek mali yükümlülüklerin fazla olması DİR kullanımını cazip hale getirmektedir. </a:t>
            </a:r>
          </a:p>
          <a:p>
            <a:pPr defTabSz="915772" eaLnBrk="0" fontAlgn="base" hangingPunct="0">
              <a:spcAft>
                <a:spcPct val="0"/>
              </a:spcAft>
              <a:defRPr/>
            </a:pPr>
            <a:endParaRPr lang="tr-TR" dirty="0">
              <a:latin typeface="Times New Roman" panose="02020603050405020304" pitchFamily="18" charset="0"/>
              <a:cs typeface="Times New Roman" panose="02020603050405020304" pitchFamily="18" charset="0"/>
            </a:endParaRPr>
          </a:p>
          <a:p>
            <a:pPr defTabSz="915772" eaLnBrk="0" fontAlgn="base" hangingPunct="0">
              <a:spcAft>
                <a:spcPct val="0"/>
              </a:spcAft>
              <a:defRPr/>
            </a:pPr>
            <a:r>
              <a:rPr lang="tr-TR" dirty="0" err="1">
                <a:latin typeface="Times New Roman" panose="02020603050405020304" pitchFamily="18" charset="0"/>
                <a:cs typeface="Times New Roman" panose="02020603050405020304" pitchFamily="18" charset="0"/>
              </a:rPr>
              <a:t>DİR’in</a:t>
            </a:r>
            <a:r>
              <a:rPr lang="tr-TR" dirty="0">
                <a:latin typeface="Times New Roman" panose="02020603050405020304" pitchFamily="18" charset="0"/>
                <a:cs typeface="Times New Roman" panose="02020603050405020304" pitchFamily="18" charset="0"/>
              </a:rPr>
              <a:t> kullanım gerekçelerinden biri de yine ileri teknoloji eksikliğinin dezavantajının bu rejim ile bertaraf edilebilmesidir. Zira, bilindiği üzere, DİR kapsamında ithal edilen bir eşyanın, ihraç ürününün bünyesinde kullanıldıktan sonra, muhakkak yaratılan katma değer ile ihraç edilmesi zorunluluğu bulunmaktadır. </a:t>
            </a:r>
          </a:p>
          <a:p>
            <a:pPr defTabSz="915772" eaLnBrk="0" fontAlgn="base" hangingPunct="0">
              <a:spcAft>
                <a:spcPct val="0"/>
              </a:spcAft>
              <a:defRPr/>
            </a:pPr>
            <a:endParaRPr lang="tr-TR" dirty="0">
              <a:latin typeface="Times New Roman" panose="02020603050405020304" pitchFamily="18" charset="0"/>
              <a:cs typeface="Times New Roman" panose="02020603050405020304" pitchFamily="18" charset="0"/>
            </a:endParaRPr>
          </a:p>
          <a:p>
            <a:pPr defTabSz="915772" eaLnBrk="0" fontAlgn="base" hangingPunct="0">
              <a:spcAft>
                <a:spcPct val="0"/>
              </a:spcAft>
              <a:defRPr/>
            </a:pPr>
            <a:r>
              <a:rPr lang="tr-TR" dirty="0">
                <a:latin typeface="Times New Roman" panose="02020603050405020304" pitchFamily="18" charset="0"/>
                <a:cs typeface="Times New Roman" panose="02020603050405020304" pitchFamily="18" charset="0"/>
              </a:rPr>
              <a:t>Ayrıca, yine ileri teknoloji eksikliğinden kaynaklı olarak insan gücüne dayalı üretimin benimsendiği ülkemizde, firmalarımızın finansman avantajı yakalamaları, DİR kullanımıyla mümkün olmaktadır.</a:t>
            </a: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40</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6941033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dirty="0">
                <a:latin typeface="Times New Roman" panose="02020603050405020304" pitchFamily="18" charset="0"/>
                <a:cs typeface="Times New Roman" panose="02020603050405020304" pitchFamily="18" charset="0"/>
              </a:rPr>
              <a:t>DİR kullanmak ihracatçılarımıza önemli birçok avantaj sağlamaktadır.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Esasen DİR; ithalat, işleme faaliyeti ve ihracat aşamalarından oluşan bir proje niteliğinde olup, ihracat taahhüdü ile dahilde işleme izin belgesi kapsamında ithalatı yapılan girdiye ilişkin vergisel yükümlülüklerden söz konusu taahhüdün yerine getirilmesi kaydıyla vazgeçilmesi ihracatçılarımızın maliyet yükünü azaltmaktadır.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Bu kapsamda gümrük vergileri ile eş etkili vergilerde muafiyet, KKDF istisnası ve Vergi Resim Harç istisnası sağlanan başlıca imkanlardır.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Yine DİR kapsamında ithalat yerine yurt içi alım özendirilmektedir. Yurt içi alımlarda KDV’de Tecil-Terkin Sistemi uygulanmakta, alım sırasındaki KDV’nin tahsili önce ertelenmekte sonra ihracat taahhüdünün yerine getirildiğinin tevsiki kaydıyla sonlandırılmaktadır. Bu çerçevede, yurt içinden dünya piyasa fiyatlarından tarımsal girdi temin edilebilmektedir. Özellikle süt tozu, buğday ve mısır, KDV’si tecil ve terkin edilerek daha uygun fiyatlardan temin edilmektedir. Burada önemli bir husus da, Dahilde İşleme İzin Belgelerinin düzenlenmesinde ihracatçılarımızın maliyet avantajının yanı sıra, yerli üreticilerin çıkarlarının da gözetiliyor olmasıdır.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DİR kullanımının bir diğer avantajı, proje kapsamında ticaret politikası önlemlerinden muafiyettir. Normal şartlar altında, ithalat esnasında kati anti damping veya sübvansiyon vergisine tabi olarak Türkiye Gümrük Bölgesine getirilecek bir eşyanın ya da korunma veya gözetim önlemlerine tabi olarak ithal edilecek bir eşyanın, DİR kapsamında bu önlemlerden muaf tutulması söz konusudur.</a:t>
            </a: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41</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9503761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42</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dirty="0">
              <a:solidFill>
                <a:prstClr val="black"/>
              </a:solidFill>
              <a:latin typeface="Calibri" panose="020F0502020204030204"/>
            </a:endParaRPr>
          </a:p>
        </p:txBody>
      </p:sp>
    </p:spTree>
    <p:extLst>
      <p:ext uri="{BB962C8B-B14F-4D97-AF65-F5344CB8AC3E}">
        <p14:creationId xmlns:p14="http://schemas.microsoft.com/office/powerpoint/2010/main" val="4396053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43</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2941284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44</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3981942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45</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33903019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46</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7810781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47</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6503700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r>
              <a:rPr lang="tr-TR" altLang="tr-TR" b="1" dirty="0">
                <a:latin typeface="Times New Roman" panose="02020603050405020304" pitchFamily="18" charset="0"/>
                <a:cs typeface="Times New Roman" panose="02020603050405020304" pitchFamily="18" charset="0"/>
              </a:rPr>
              <a:t>ARACI İHRACATÇI</a:t>
            </a:r>
          </a:p>
          <a:p>
            <a:pPr algn="just">
              <a:buFont typeface="Wingdings" panose="05000000000000000000" pitchFamily="2" charset="2"/>
              <a:buChar char="Ø"/>
            </a:pPr>
            <a:r>
              <a:rPr lang="tr-TR" altLang="tr-TR" dirty="0">
                <a:latin typeface="Times New Roman" panose="02020603050405020304" pitchFamily="18" charset="0"/>
                <a:cs typeface="Times New Roman" panose="02020603050405020304" pitchFamily="18" charset="0"/>
              </a:rPr>
              <a:t>Belge/izin sahibi firmalar ihracatı kendileri yapabilecekleri gibi, başka bir firmaya da yaptırtabilirler. Belge/izin sahibi olmayan ancak belge/izin kapsamında ihracat yapan bu firmalar aracı ihracatçı kabul edilir.</a:t>
            </a:r>
          </a:p>
          <a:p>
            <a:pPr algn="just">
              <a:buFont typeface="Wingdings" panose="05000000000000000000" pitchFamily="2" charset="2"/>
              <a:buChar char="Ø"/>
            </a:pPr>
            <a:endParaRPr lang="tr-TR" alt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dirty="0">
                <a:latin typeface="Times New Roman" panose="02020603050405020304" pitchFamily="18" charset="0"/>
                <a:cs typeface="Times New Roman" panose="02020603050405020304" pitchFamily="18" charset="0"/>
              </a:rPr>
              <a:t>Aracı ihracatçıların belge kapsamında ihracat yapabilmeleri için belge sahibi firma tarafından aracı ihracatçı kaydının yaptırılması gerekmektedir. </a:t>
            </a:r>
            <a:r>
              <a:rPr lang="tr-TR" altLang="tr-TR" b="1" dirty="0">
                <a:latin typeface="Times New Roman" panose="02020603050405020304" pitchFamily="18" charset="0"/>
                <a:cs typeface="Times New Roman" panose="02020603050405020304" pitchFamily="18" charset="0"/>
              </a:rPr>
              <a:t>Aracı ihracatçı kaydı Bölge Müdürlükleri tarafından</a:t>
            </a:r>
            <a:r>
              <a:rPr lang="tr-TR" altLang="tr-TR" dirty="0">
                <a:latin typeface="Times New Roman" panose="02020603050405020304" pitchFamily="18" charset="0"/>
                <a:cs typeface="Times New Roman" panose="02020603050405020304" pitchFamily="18" charset="0"/>
              </a:rPr>
              <a:t> ve her bir DİİB için ayrı ayrı yapılmaktadır.</a:t>
            </a:r>
          </a:p>
          <a:p>
            <a:pPr algn="just">
              <a:buFont typeface="Wingdings" panose="05000000000000000000" pitchFamily="2" charset="2"/>
              <a:buChar char="Ø"/>
            </a:pPr>
            <a:endParaRPr lang="tr-TR" alt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dirty="0">
                <a:latin typeface="Times New Roman" panose="02020603050405020304" pitchFamily="18" charset="0"/>
                <a:cs typeface="Times New Roman" panose="02020603050405020304" pitchFamily="18" charset="0"/>
              </a:rPr>
              <a:t>Bazı hallerde Bakanlıkça aracı ihracatçı kullanımına kısıtlama getirilebilir. </a:t>
            </a: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48</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0483544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49</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987622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280200956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endParaRPr lang="tr-TR" altLang="tr-TR" dirty="0">
              <a:latin typeface="Times New Roman" panose="02020603050405020304" pitchFamily="18" charset="0"/>
              <a:cs typeface="Times New Roman" panose="02020603050405020304" pitchFamily="18" charset="0"/>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50</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665055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51</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46297687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52</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2030892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53</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9817255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54</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33298586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55</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9589852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56</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343055786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57</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0213873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5772" eaLnBrk="0" fontAlgn="base" hangingPunct="0">
              <a:spcBef>
                <a:spcPct val="20000"/>
              </a:spcBef>
              <a:spcAft>
                <a:spcPct val="0"/>
              </a:spcAft>
              <a:defRPr/>
            </a:pPr>
            <a:r>
              <a:rPr lang="tr-TR" altLang="tr-TR" b="1" dirty="0">
                <a:latin typeface="Times New Roman" panose="02020603050405020304" pitchFamily="18" charset="0"/>
                <a:cs typeface="Times New Roman" panose="02020603050405020304" pitchFamily="18" charset="0"/>
              </a:rPr>
              <a:t>TEMİNAT: </a:t>
            </a:r>
            <a:r>
              <a:rPr lang="tr-TR" altLang="tr-TR" dirty="0">
                <a:latin typeface="Times New Roman" panose="02020603050405020304" pitchFamily="18" charset="0"/>
                <a:cs typeface="Times New Roman" panose="02020603050405020304" pitchFamily="18" charset="0"/>
              </a:rPr>
              <a:t>Para, Teminat mektubu, Hazine tahvil ve bonoları</a:t>
            </a:r>
          </a:p>
          <a:p>
            <a:pPr defTabSz="915772" eaLnBrk="0" fontAlgn="base" hangingPunct="0">
              <a:spcBef>
                <a:spcPct val="20000"/>
              </a:spcBef>
              <a:spcAft>
                <a:spcPct val="0"/>
              </a:spcAft>
              <a:defRPr/>
            </a:pPr>
            <a:endParaRPr lang="tr-TR" altLang="tr-TR" dirty="0">
              <a:latin typeface="Times New Roman" panose="02020603050405020304" pitchFamily="18" charset="0"/>
              <a:cs typeface="Times New Roman" panose="02020603050405020304" pitchFamily="18" charset="0"/>
            </a:endParaRPr>
          </a:p>
          <a:p>
            <a:r>
              <a:rPr lang="tr-TR" altLang="tr-TR" sz="1400" b="1" dirty="0">
                <a:latin typeface="Times New Roman" panose="02020603050405020304" pitchFamily="18" charset="0"/>
                <a:cs typeface="Times New Roman" panose="02020603050405020304" pitchFamily="18" charset="0"/>
              </a:rPr>
              <a:t>İNDİRİMLİ TEMİNAT :</a:t>
            </a:r>
          </a:p>
          <a:p>
            <a:endParaRPr lang="tr-TR" altLang="tr-TR" sz="1400" b="1" dirty="0">
              <a:latin typeface="Times New Roman" panose="02020603050405020304" pitchFamily="18" charset="0"/>
              <a:cs typeface="Times New Roman" panose="02020603050405020304" pitchFamily="18" charset="0"/>
            </a:endParaRPr>
          </a:p>
          <a:p>
            <a:pPr algn="just"/>
            <a:r>
              <a:rPr lang="tr-TR" altLang="tr-TR" b="1" dirty="0">
                <a:latin typeface="Times New Roman" panose="02020603050405020304" pitchFamily="18" charset="0"/>
                <a:cs typeface="Times New Roman" panose="02020603050405020304" pitchFamily="18" charset="0"/>
              </a:rPr>
              <a:t>Yetkilendirilmiş Yükümlü Sertifikası veya  Onaylanmış Kişi Statü Belgesi  sahibi firmalar </a:t>
            </a:r>
            <a:r>
              <a:rPr lang="tr-TR" altLang="tr-TR" dirty="0">
                <a:latin typeface="Times New Roman" panose="02020603050405020304" pitchFamily="18" charset="0"/>
                <a:cs typeface="Times New Roman" panose="02020603050405020304" pitchFamily="18" charset="0"/>
              </a:rPr>
              <a:t>(%1, %5 ve %10)</a:t>
            </a:r>
          </a:p>
          <a:p>
            <a:pPr algn="just"/>
            <a:endParaRPr lang="tr-TR" altLang="tr-TR" dirty="0">
              <a:latin typeface="Times New Roman" panose="02020603050405020304" pitchFamily="18" charset="0"/>
              <a:cs typeface="Times New Roman" panose="02020603050405020304" pitchFamily="18" charset="0"/>
            </a:endParaRPr>
          </a:p>
          <a:p>
            <a:pPr algn="just"/>
            <a:r>
              <a:rPr lang="tr-TR" altLang="tr-TR" b="1" dirty="0">
                <a:latin typeface="Times New Roman" panose="02020603050405020304" pitchFamily="18" charset="0"/>
                <a:cs typeface="Times New Roman" panose="02020603050405020304" pitchFamily="18" charset="0"/>
              </a:rPr>
              <a:t>DTSŞ ve SDTŞ </a:t>
            </a:r>
            <a:r>
              <a:rPr lang="tr-TR" altLang="tr-TR" dirty="0">
                <a:latin typeface="Times New Roman" panose="02020603050405020304" pitchFamily="18" charset="0"/>
                <a:cs typeface="Times New Roman" panose="02020603050405020304" pitchFamily="18" charset="0"/>
              </a:rPr>
              <a:t>için bir önceki yıl ihracatı kadar DİR kapsamında yapacakları ithalatta, bu ithalattan doğan verginin %10’u</a:t>
            </a:r>
          </a:p>
          <a:p>
            <a:pPr algn="just"/>
            <a:r>
              <a:rPr lang="tr-TR" altLang="tr-TR" dirty="0">
                <a:latin typeface="Times New Roman" panose="02020603050405020304" pitchFamily="18" charset="0"/>
                <a:cs typeface="Times New Roman" panose="02020603050405020304" pitchFamily="18" charset="0"/>
              </a:rPr>
              <a:t>Ayrıca;</a:t>
            </a:r>
          </a:p>
          <a:p>
            <a:pPr algn="just"/>
            <a:r>
              <a:rPr lang="tr-TR" altLang="tr-TR" dirty="0">
                <a:latin typeface="Times New Roman" panose="02020603050405020304" pitchFamily="18" charset="0"/>
                <a:cs typeface="Times New Roman" panose="02020603050405020304" pitchFamily="18" charset="0"/>
              </a:rPr>
              <a:t>	- </a:t>
            </a:r>
            <a:r>
              <a:rPr lang="tr-TR" altLang="tr-TR" b="1" dirty="0">
                <a:latin typeface="Times New Roman" panose="02020603050405020304" pitchFamily="18" charset="0"/>
                <a:cs typeface="Times New Roman" panose="02020603050405020304" pitchFamily="18" charset="0"/>
              </a:rPr>
              <a:t>İmalatçı-ihracatçılar</a:t>
            </a:r>
            <a:r>
              <a:rPr lang="tr-TR" altLang="tr-TR" dirty="0">
                <a:latin typeface="Times New Roman" panose="02020603050405020304" pitchFamily="18" charset="0"/>
                <a:cs typeface="Times New Roman" panose="02020603050405020304" pitchFamily="18" charset="0"/>
              </a:rPr>
              <a:t> ile,</a:t>
            </a:r>
          </a:p>
          <a:p>
            <a:pPr algn="just"/>
            <a:r>
              <a:rPr lang="tr-TR" altLang="tr-TR" dirty="0">
                <a:latin typeface="Times New Roman" panose="02020603050405020304" pitchFamily="18" charset="0"/>
                <a:cs typeface="Times New Roman" panose="02020603050405020304" pitchFamily="18" charset="0"/>
              </a:rPr>
              <a:t>	- </a:t>
            </a:r>
            <a:r>
              <a:rPr lang="tr-TR" altLang="tr-TR" b="1" dirty="0">
                <a:latin typeface="Times New Roman" panose="02020603050405020304" pitchFamily="18" charset="0"/>
                <a:cs typeface="Times New Roman" panose="02020603050405020304" pitchFamily="18" charset="0"/>
              </a:rPr>
              <a:t>Son 3 yıl içerisinde her bir yıl için 5 milyon $ veya son 5 yıl içerisinde her bir yıl için 1 milyon $’ı geçen ihracatçıların;</a:t>
            </a:r>
          </a:p>
          <a:p>
            <a:pPr algn="just"/>
            <a:r>
              <a:rPr lang="tr-TR" altLang="tr-TR" dirty="0">
                <a:latin typeface="Times New Roman" panose="02020603050405020304" pitchFamily="18" charset="0"/>
                <a:cs typeface="Times New Roman" panose="02020603050405020304" pitchFamily="18" charset="0"/>
              </a:rPr>
              <a:t>Belge/izin müracaat tarihinden önceki 4 yıl içerisinde düzenlenmiş, ihracat taahhüdü kapatılmış  sanayi ürünleri için 1 milyon $, tarım ve işlenmiş tarım ürünleri için 500 bin $’dan az olmamak kaydıyla  gerçekleştirdikleri ihracat kadar belge/izin kapsamında yapacakları ithalatta, bu ithalattan doğan verginin %10’u.</a:t>
            </a:r>
          </a:p>
          <a:p>
            <a:pPr defTabSz="915772" eaLnBrk="0" fontAlgn="base" hangingPunct="0">
              <a:spcBef>
                <a:spcPct val="20000"/>
              </a:spcBef>
              <a:spcAft>
                <a:spcPct val="0"/>
              </a:spcAft>
              <a:defRPr/>
            </a:pPr>
            <a:endParaRPr lang="tr-TR" altLang="tr-TR" dirty="0">
              <a:latin typeface="Times New Roman" panose="02020603050405020304" pitchFamily="18" charset="0"/>
              <a:cs typeface="Times New Roman" panose="02020603050405020304" pitchFamily="18" charset="0"/>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58</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4663613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59</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37629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dirty="0"/>
              <a:t>* 3.03.2019 tarihl</a:t>
            </a:r>
            <a:r>
              <a:rPr lang="tr-TR" altLang="tr-TR" baseline="0" dirty="0"/>
              <a:t>i ve 30703 sayılı Resmi Gazetede yayımlanan Türk Parası Kıymetini Koruma Hakkında 32 Sayılı Karara İlişkin Tebliğ (İhracat Bedelleri Hakkında) (Tebliğ No: 2018-32/48)de Değişiklik Yapılmasına Dair Tebliğ (Tebliğ No: 2019-32/53) ile alan “6 ay” ibaresi “1 yıl” olarak değiştirilmiştir. 31 Ağustos 2019 tarihli ve 30874 sayılı Resmi Gazetede yayımlanan, Türk Parası Kıymetini Koruma Hakkında 32 Sayılı Karara İlişkin Tebliğ (İhracat Bedelleri Hakkında) (Tebliğ No: 2018-32/48)’de Değişiklik Yapılmasına Dair Tebliğ (Tebliğ No: 2019-32/55) uyarınca, 2018-32/48 sayılı Tebliğin 13 üncü maddesinin ikinci fıkrasında yer alan “1 yıl” ibaresi “18 ay” olarak değiştirilmiştir.</a:t>
            </a:r>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07823740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60</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42405858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61</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5957723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defTabSz="915772">
              <a:spcBef>
                <a:spcPts val="601"/>
              </a:spcBef>
              <a:spcAft>
                <a:spcPts val="601"/>
              </a:spcAft>
              <a:buFont typeface="Arial" pitchFamily="34" charset="0"/>
              <a:buChar char="•"/>
              <a:defRPr/>
            </a:pPr>
            <a:r>
              <a:rPr lang="tr-TR" altLang="tr-TR" dirty="0">
                <a:latin typeface="Times New Roman" panose="02020603050405020304" pitchFamily="18" charset="0"/>
                <a:cs typeface="Times New Roman" panose="02020603050405020304" pitchFamily="18" charset="0"/>
              </a:rPr>
              <a:t>DİİB sahibi alıcılar satın aldıkları maddelerden imal ettikleri malları DİİB süresi içerisinde ihraç ettiklerini </a:t>
            </a:r>
            <a:r>
              <a:rPr lang="tr-TR" altLang="tr-TR" b="1" dirty="0">
                <a:latin typeface="Times New Roman" panose="02020603050405020304" pitchFamily="18" charset="0"/>
                <a:cs typeface="Times New Roman" panose="02020603050405020304" pitchFamily="18" charset="0"/>
              </a:rPr>
              <a:t>YMM raporu</a:t>
            </a:r>
            <a:r>
              <a:rPr lang="tr-TR" altLang="tr-TR" dirty="0">
                <a:latin typeface="Times New Roman" panose="02020603050405020304" pitchFamily="18" charset="0"/>
                <a:cs typeface="Times New Roman" panose="02020603050405020304" pitchFamily="18" charset="0"/>
              </a:rPr>
              <a:t> ile tespit ettirmelidir.</a:t>
            </a:r>
          </a:p>
          <a:p>
            <a:pPr algn="just" defTabSz="915772">
              <a:spcBef>
                <a:spcPts val="601"/>
              </a:spcBef>
              <a:spcAft>
                <a:spcPts val="601"/>
              </a:spcAft>
              <a:buFont typeface="Arial" pitchFamily="34" charset="0"/>
              <a:buChar char="•"/>
              <a:defRPr/>
            </a:pPr>
            <a:r>
              <a:rPr lang="tr-TR" altLang="tr-TR" dirty="0">
                <a:latin typeface="Times New Roman" panose="02020603050405020304" pitchFamily="18" charset="0"/>
                <a:cs typeface="Times New Roman" panose="02020603050405020304" pitchFamily="18" charset="0"/>
              </a:rPr>
              <a:t>YMM Raporunun ekine teyidi alınan GB’nin onaylı bir sureti eklenmeli ve </a:t>
            </a:r>
            <a:r>
              <a:rPr lang="tr-TR" altLang="tr-TR" b="1" dirty="0">
                <a:latin typeface="Times New Roman" panose="02020603050405020304" pitchFamily="18" charset="0"/>
                <a:cs typeface="Times New Roman" panose="02020603050405020304" pitchFamily="18" charset="0"/>
              </a:rPr>
              <a:t>ilgili satıcılara verilmelidir.</a:t>
            </a:r>
          </a:p>
          <a:p>
            <a:pPr algn="just" defTabSz="915772">
              <a:spcBef>
                <a:spcPts val="601"/>
              </a:spcBef>
              <a:spcAft>
                <a:spcPts val="601"/>
              </a:spcAft>
              <a:buFont typeface="Arial" pitchFamily="34" charset="0"/>
              <a:buChar char="•"/>
              <a:defRPr/>
            </a:pPr>
            <a:r>
              <a:rPr lang="tr-TR" altLang="tr-TR" dirty="0">
                <a:latin typeface="Times New Roman" panose="02020603050405020304" pitchFamily="18" charset="0"/>
                <a:cs typeface="Times New Roman" panose="02020603050405020304" pitchFamily="18" charset="0"/>
              </a:rPr>
              <a:t>Satıcılar tarafından bu raporların </a:t>
            </a:r>
            <a:r>
              <a:rPr lang="tr-TR" altLang="tr-TR" b="1" dirty="0">
                <a:latin typeface="Times New Roman" panose="02020603050405020304" pitchFamily="18" charset="0"/>
                <a:cs typeface="Times New Roman" panose="02020603050405020304" pitchFamily="18" charset="0"/>
              </a:rPr>
              <a:t>vergi dairesine verilmesi</a:t>
            </a:r>
            <a:r>
              <a:rPr lang="tr-TR" altLang="tr-TR" dirty="0">
                <a:latin typeface="Times New Roman" panose="02020603050405020304" pitchFamily="18" charset="0"/>
                <a:cs typeface="Times New Roman" panose="02020603050405020304" pitchFamily="18" charset="0"/>
              </a:rPr>
              <a:t> suretiyle terkin işlemi sağlanacaktır.</a:t>
            </a:r>
          </a:p>
          <a:p>
            <a:pPr algn="just" defTabSz="915772">
              <a:spcBef>
                <a:spcPts val="601"/>
              </a:spcBef>
              <a:spcAft>
                <a:spcPts val="601"/>
              </a:spcAft>
              <a:buFont typeface="Arial" pitchFamily="34" charset="0"/>
              <a:buChar char="•"/>
              <a:defRPr/>
            </a:pPr>
            <a:endParaRPr lang="tr-TR" altLang="tr-TR" dirty="0">
              <a:latin typeface="Times New Roman" panose="02020603050405020304" pitchFamily="18" charset="0"/>
              <a:cs typeface="Times New Roman" panose="02020603050405020304" pitchFamily="18" charset="0"/>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62</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333244331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63</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0878257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64</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20839754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65</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02328009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66</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19101103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buFont typeface="Wingdings" pitchFamily="2" charset="2"/>
              <a:buChar char="Ø"/>
            </a:pPr>
            <a:r>
              <a:rPr lang="tr-TR" altLang="tr-TR" b="1" baseline="0" dirty="0">
                <a:solidFill>
                  <a:srgbClr val="494949"/>
                </a:solidFill>
                <a:latin typeface="+mn-lt"/>
                <a:cs typeface="Andalus" pitchFamily="18" charset="-78"/>
              </a:rPr>
              <a:t>Bölge Müdürlüğü: </a:t>
            </a:r>
            <a:r>
              <a:rPr lang="tr-TR" altLang="tr-TR" dirty="0">
                <a:latin typeface="Times New Roman" panose="02020603050405020304" pitchFamily="18" charset="0"/>
                <a:cs typeface="Times New Roman" panose="02020603050405020304" pitchFamily="18" charset="0"/>
              </a:rPr>
              <a:t>Belgedeki şartlara uygun olarak ithal eşyasının işlem görmüş ürünün ihracatında kullanıldığını tespit eder. Belge aşımı, ikincil işlem görmüş ürün, yurt içi alım, TMO ve şeker </a:t>
            </a:r>
            <a:r>
              <a:rPr lang="tr-TR" altLang="tr-TR" dirty="0" err="1">
                <a:latin typeface="Times New Roman" panose="02020603050405020304" pitchFamily="18" charset="0"/>
                <a:cs typeface="Times New Roman" panose="02020603050405020304" pitchFamily="18" charset="0"/>
              </a:rPr>
              <a:t>fab</a:t>
            </a:r>
            <a:r>
              <a:rPr lang="tr-TR" altLang="tr-TR" dirty="0">
                <a:latin typeface="Times New Roman" panose="02020603050405020304" pitchFamily="18" charset="0"/>
                <a:cs typeface="Times New Roman" panose="02020603050405020304" pitchFamily="18" charset="0"/>
              </a:rPr>
              <a:t>. için teyit, serbest bölgelere yapılan ihracat, döviz kullanım oranı, işletme malzemesi, TEV ve özel şartlar hususlarına dikkat eder.</a:t>
            </a:r>
          </a:p>
          <a:p>
            <a:pPr algn="just" defTabSz="915772">
              <a:buFont typeface="Wingdings" pitchFamily="2" charset="2"/>
              <a:buChar char="Ø"/>
              <a:defRPr/>
            </a:pPr>
            <a:r>
              <a:rPr lang="tr-TR" altLang="tr-TR" dirty="0">
                <a:latin typeface="Times New Roman" panose="02020603050405020304" pitchFamily="18" charset="0"/>
                <a:cs typeface="Times New Roman" panose="02020603050405020304" pitchFamily="18" charset="0"/>
              </a:rPr>
              <a:t>TEV:  </a:t>
            </a:r>
            <a:r>
              <a:rPr lang="tr-TR" altLang="tr-TR" b="1" dirty="0">
                <a:latin typeface="Times New Roman" panose="02020603050405020304" pitchFamily="18" charset="0"/>
                <a:cs typeface="Times New Roman" panose="02020603050405020304" pitchFamily="18" charset="0"/>
              </a:rPr>
              <a:t>Üçüncü ülke menşeli</a:t>
            </a:r>
            <a:r>
              <a:rPr lang="tr-TR" altLang="tr-TR" dirty="0">
                <a:latin typeface="Times New Roman" panose="02020603050405020304" pitchFamily="18" charset="0"/>
                <a:cs typeface="Times New Roman" panose="02020603050405020304" pitchFamily="18" charset="0"/>
              </a:rPr>
              <a:t> bir eşyanın DİİB kapsamında ithal edildikten sonra üretim sürecini müteakip ihraç ürünü olarak </a:t>
            </a:r>
            <a:r>
              <a:rPr lang="tr-TR" altLang="tr-TR" b="1" dirty="0">
                <a:latin typeface="Times New Roman" panose="02020603050405020304" pitchFamily="18" charset="0"/>
                <a:cs typeface="Times New Roman" panose="02020603050405020304" pitchFamily="18" charset="0"/>
              </a:rPr>
              <a:t>AB üyesi ülkelere, serbest ticaret anlaşması imzaladığımız ülkelere, </a:t>
            </a:r>
            <a:r>
              <a:rPr lang="tr-TR" altLang="tr-TR" b="1" dirty="0" err="1">
                <a:latin typeface="Times New Roman" panose="02020603050405020304" pitchFamily="18" charset="0"/>
                <a:cs typeface="Times New Roman" panose="02020603050405020304" pitchFamily="18" charset="0"/>
              </a:rPr>
              <a:t>Pan</a:t>
            </a:r>
            <a:r>
              <a:rPr lang="tr-TR" altLang="tr-TR" b="1" dirty="0">
                <a:latin typeface="Times New Roman" panose="02020603050405020304" pitchFamily="18" charset="0"/>
                <a:cs typeface="Times New Roman" panose="02020603050405020304" pitchFamily="18" charset="0"/>
              </a:rPr>
              <a:t>-Avrupa Menşe Kümülasyonuna veya </a:t>
            </a:r>
            <a:r>
              <a:rPr lang="tr-TR" altLang="tr-TR" b="1" dirty="0" err="1">
                <a:latin typeface="Times New Roman" panose="02020603050405020304" pitchFamily="18" charset="0"/>
                <a:cs typeface="Times New Roman" panose="02020603050405020304" pitchFamily="18" charset="0"/>
              </a:rPr>
              <a:t>Pan</a:t>
            </a:r>
            <a:r>
              <a:rPr lang="tr-TR" altLang="tr-TR" b="1" dirty="0">
                <a:latin typeface="Times New Roman" panose="02020603050405020304" pitchFamily="18" charset="0"/>
                <a:cs typeface="Times New Roman" panose="02020603050405020304" pitchFamily="18" charset="0"/>
              </a:rPr>
              <a:t>-Avrupa-Akdeniz Menşe Kümülasyonuna taraf olan ülkelere </a:t>
            </a:r>
            <a:r>
              <a:rPr lang="tr-TR" altLang="tr-TR" dirty="0">
                <a:latin typeface="Times New Roman" panose="02020603050405020304" pitchFamily="18" charset="0"/>
                <a:cs typeface="Times New Roman" panose="02020603050405020304" pitchFamily="18" charset="0"/>
              </a:rPr>
              <a:t>ihraç edilmesi halinde, ithal edilen eşya ile ilgili vergi ihracat sırasında ödenir.</a:t>
            </a:r>
          </a:p>
          <a:p>
            <a:pPr algn="just" defTabSz="915772">
              <a:buFont typeface="Wingdings" pitchFamily="2" charset="2"/>
              <a:buChar char="Ø"/>
              <a:defRPr/>
            </a:pPr>
            <a:r>
              <a:rPr lang="tr-TR" altLang="tr-TR" dirty="0">
                <a:latin typeface="Times New Roman" panose="02020603050405020304" pitchFamily="18" charset="0"/>
                <a:cs typeface="Times New Roman" panose="02020603050405020304" pitchFamily="18" charset="0"/>
              </a:rPr>
              <a:t> Kapatma işlemi, dahilde işleme izin belgesinin gönderildiği merciler ve ilgili vergi dairesi ile bankaya bildirilir.</a:t>
            </a:r>
          </a:p>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67</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05151429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68</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01477978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69</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4042113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18281656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DE8EB28A-82AF-4A9A-9B59-A8DB8D19BC73}" type="slidenum">
              <a:rPr lang="tr-TR" altLang="en-US">
                <a:solidFill>
                  <a:prstClr val="black"/>
                </a:solidFill>
              </a:rPr>
              <a:pPr defTabSz="919237" eaLnBrk="0" fontAlgn="base" hangingPunct="0">
                <a:spcBef>
                  <a:spcPct val="0"/>
                </a:spcBef>
                <a:spcAft>
                  <a:spcPct val="0"/>
                </a:spcAft>
                <a:defRPr/>
              </a:pPr>
              <a:t>70</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dirty="0">
              <a:solidFill>
                <a:prstClr val="black"/>
              </a:solidFill>
              <a:latin typeface="Calibri" panose="020F0502020204030204"/>
            </a:endParaRPr>
          </a:p>
        </p:txBody>
      </p:sp>
    </p:spTree>
    <p:extLst>
      <p:ext uri="{BB962C8B-B14F-4D97-AF65-F5344CB8AC3E}">
        <p14:creationId xmlns:p14="http://schemas.microsoft.com/office/powerpoint/2010/main" val="418352101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71</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endParaRPr lang="tr-TR" dirty="0"/>
          </a:p>
        </p:txBody>
      </p:sp>
    </p:spTree>
    <p:extLst>
      <p:ext uri="{BB962C8B-B14F-4D97-AF65-F5344CB8AC3E}">
        <p14:creationId xmlns:p14="http://schemas.microsoft.com/office/powerpoint/2010/main" val="41139162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72</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81391439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dirty="0"/>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73</a:t>
            </a:fld>
            <a:endParaRPr lang="tr-TR" altLang="en-US" dirty="0">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dirty="0">
              <a:solidFill>
                <a:prstClr val="black"/>
              </a:solidFill>
              <a:latin typeface="Calibri" panose="020F0502020204030204"/>
            </a:endParaRPr>
          </a:p>
        </p:txBody>
      </p:sp>
    </p:spTree>
    <p:extLst>
      <p:ext uri="{BB962C8B-B14F-4D97-AF65-F5344CB8AC3E}">
        <p14:creationId xmlns:p14="http://schemas.microsoft.com/office/powerpoint/2010/main" val="129269126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74</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47115295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75</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62191249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76</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18484487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77</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328020128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78</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25316703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spcBef>
                <a:spcPts val="601"/>
              </a:spcBef>
              <a:spcAft>
                <a:spcPts val="601"/>
              </a:spcAft>
              <a:buFont typeface="Arial" pitchFamily="34" charset="0"/>
              <a:buChar char="•"/>
              <a:defRPr/>
            </a:pPr>
            <a:endParaRPr lang="tr-TR" altLang="tr-TR" b="1" baseline="0" dirty="0">
              <a:solidFill>
                <a:srgbClr val="494949"/>
              </a:solidFill>
              <a:latin typeface="+mn-lt"/>
              <a:cs typeface="Andalus" pitchFamily="18" charset="-78"/>
            </a:endParaRP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79</a:t>
            </a:fld>
            <a:endParaRPr lang="tr-TR" altLang="en-US">
              <a:solidFill>
                <a:prstClr val="black"/>
              </a:solidFill>
            </a:endParaRPr>
          </a:p>
        </p:txBody>
      </p:sp>
      <p:sp>
        <p:nvSpPr>
          <p:cNvPr id="2" name="Altbilgi Yer Tutucusu 1"/>
          <p:cNvSpPr>
            <a:spLocks noGrp="1"/>
          </p:cNvSpPr>
          <p:nvPr>
            <p:ph type="ftr" sz="quarter" idx="10"/>
          </p:nvPr>
        </p:nvSpPr>
        <p:spPr/>
        <p:txBody>
          <a:bodyPr/>
          <a:lstStyle/>
          <a:p>
            <a:pPr defTabSz="915772">
              <a:defRPr/>
            </a:pPr>
            <a:endParaRPr lang="tr-TR">
              <a:solidFill>
                <a:prstClr val="black"/>
              </a:solidFill>
              <a:latin typeface="Calibri" panose="020F0502020204030204"/>
            </a:endParaRPr>
          </a:p>
        </p:txBody>
      </p:sp>
    </p:spTree>
    <p:extLst>
      <p:ext uri="{BB962C8B-B14F-4D97-AF65-F5344CB8AC3E}">
        <p14:creationId xmlns:p14="http://schemas.microsoft.com/office/powerpoint/2010/main" val="10571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8</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344680230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Dahilde-Hariçte İşleme Rejimi:</a:t>
            </a:r>
            <a:r>
              <a:rPr lang="tr-TR" baseline="0" dirty="0"/>
              <a:t> 0312 204 8868</a:t>
            </a:r>
          </a:p>
          <a:p>
            <a:r>
              <a:rPr lang="tr-TR" baseline="0" dirty="0"/>
              <a:t>		 0312 204 8862</a:t>
            </a:r>
          </a:p>
          <a:p>
            <a:r>
              <a:rPr lang="tr-TR" baseline="0" dirty="0"/>
              <a:t>Yeşil Pasaport 		: 0312 204 8752</a:t>
            </a:r>
            <a:endParaRPr lang="tr-TR" dirty="0"/>
          </a:p>
        </p:txBody>
      </p:sp>
      <p:sp>
        <p:nvSpPr>
          <p:cNvPr id="4" name="Slayt Numarası Yer Tutucusu 3"/>
          <p:cNvSpPr>
            <a:spLocks noGrp="1"/>
          </p:cNvSpPr>
          <p:nvPr>
            <p:ph type="sldNum" sz="quarter" idx="10"/>
          </p:nvPr>
        </p:nvSpPr>
        <p:spPr/>
        <p:txBody>
          <a:bodyPr/>
          <a:lstStyle/>
          <a:p>
            <a:fld id="{A00561A0-D106-42D5-9E49-450D63E82949}" type="slidenum">
              <a:rPr lang="tr-TR" smtClean="0"/>
              <a:t>80</a:t>
            </a:fld>
            <a:endParaRPr lang="tr-TR"/>
          </a:p>
        </p:txBody>
      </p:sp>
    </p:spTree>
    <p:extLst>
      <p:ext uri="{BB962C8B-B14F-4D97-AF65-F5344CB8AC3E}">
        <p14:creationId xmlns:p14="http://schemas.microsoft.com/office/powerpoint/2010/main" val="2196987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tr-TR" altLang="tr-TR" dirty="0"/>
              <a:t>NOT 1:  Bedelsiz İhracat kapsamında, Tebliğde belirtilen özel durumlarda  İhracatçı Birliğine üye olma şartı aranmamaktadır. </a:t>
            </a:r>
          </a:p>
          <a:p>
            <a:pPr algn="just"/>
            <a:endParaRPr lang="tr-TR" altLang="tr-TR" dirty="0"/>
          </a:p>
          <a:p>
            <a:pPr algn="just"/>
            <a:r>
              <a:rPr lang="tr-TR" altLang="tr-TR" dirty="0"/>
              <a:t>NOT 2: İhracat işleminin başlaması için ihracatçıların, İhracatçı Birlikleri Genel Sekreterliğine onaylattıkları gümrük beyannamesi ile ihracatın yapılacağı gümrük idaresine başvurmaları gerekir.</a:t>
            </a:r>
          </a:p>
          <a:p>
            <a:pPr algn="just"/>
            <a:endParaRPr lang="tr-TR" altLang="tr-TR" dirty="0"/>
          </a:p>
          <a:p>
            <a:pPr algn="just"/>
            <a:r>
              <a:rPr lang="tr-TR" altLang="tr-TR" dirty="0"/>
              <a:t>NOT</a:t>
            </a:r>
            <a:r>
              <a:rPr lang="tr-TR" altLang="tr-TR" baseline="0" dirty="0"/>
              <a:t> 3: Bazı ihracat türleri birlik onayına tabi değildir. Bu türler makam onayı ile belirlenmiştir. Örnek olarak; Ticari Kiralama Yoluyla Yapılacak İhracat, Geçici İhracat,  Bedelsiz İhracat (tümünde değil), Yurtdışı Müteahhitlik kapsamında yapılacak geçici  ihracat vd.</a:t>
            </a:r>
            <a:endParaRPr lang="tr-TR" altLang="tr-TR" dirty="0"/>
          </a:p>
          <a:p>
            <a:pPr algn="just"/>
            <a:endParaRPr lang="tr-TR" altLang="tr-TR" dirty="0"/>
          </a:p>
          <a:p>
            <a:pPr algn="just"/>
            <a:r>
              <a:rPr lang="tr-TR" altLang="tr-TR" dirty="0"/>
              <a:t>MENŞE ŞAHADETNAMESİ (</a:t>
            </a:r>
            <a:r>
              <a:rPr lang="tr-TR" altLang="tr-TR" dirty="0" err="1"/>
              <a:t>Certificate</a:t>
            </a:r>
            <a:r>
              <a:rPr lang="tr-TR" altLang="tr-TR" dirty="0"/>
              <a:t> of </a:t>
            </a:r>
            <a:r>
              <a:rPr lang="tr-TR" altLang="tr-TR" dirty="0" err="1"/>
              <a:t>Origin</a:t>
            </a:r>
            <a:r>
              <a:rPr lang="tr-TR" altLang="tr-TR" dirty="0"/>
              <a:t>):</a:t>
            </a:r>
          </a:p>
          <a:p>
            <a:pPr algn="just"/>
            <a:endParaRPr lang="tr-TR" altLang="tr-TR" dirty="0"/>
          </a:p>
          <a:p>
            <a:pPr algn="just"/>
            <a:r>
              <a:rPr lang="tr-TR" altLang="tr-TR" dirty="0"/>
              <a:t>İhraç konusu malın üretim yerini-Akit ülke menşeli olduğunu veya gördüğü değişiklik ve işlemler dolayısıyla o ülke menşeli sayılması gerektiğini- gösteren belgedir.</a:t>
            </a:r>
          </a:p>
          <a:p>
            <a:pPr algn="just"/>
            <a:r>
              <a:rPr lang="tr-TR" altLang="tr-TR" dirty="0"/>
              <a:t>Menşeinin belirlenip, belgelendirilmesinde kullanılan menşe şahadetnamesi düzenlenmesi zorunlu belgelerden olmayıp, ithalatçı firmanın isteği doğrultusunda hazırlanır. </a:t>
            </a:r>
          </a:p>
          <a:p>
            <a:pPr algn="just"/>
            <a:r>
              <a:rPr lang="tr-TR" altLang="tr-TR" dirty="0"/>
              <a:t>Menşe şahadetnameleri, Gümrük vergilerinin belirlenmesinde kullanılmakta olup, gümrük beyannameleri ekinde gümrük idarelerine ibraz edilir.</a:t>
            </a:r>
          </a:p>
        </p:txBody>
      </p:sp>
      <p:sp>
        <p:nvSpPr>
          <p:cNvPr id="92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6881" indent="-287261">
              <a:defRPr>
                <a:solidFill>
                  <a:schemeClr val="tx1"/>
                </a:solidFill>
                <a:latin typeface="Calibri" panose="020F0502020204030204" pitchFamily="34" charset="0"/>
                <a:cs typeface="Arial" panose="020B0604020202020204" pitchFamily="34" charset="0"/>
              </a:defRPr>
            </a:lvl2pPr>
            <a:lvl3pPr marL="1149046" indent="-229809">
              <a:defRPr>
                <a:solidFill>
                  <a:schemeClr val="tx1"/>
                </a:solidFill>
                <a:latin typeface="Calibri" panose="020F0502020204030204" pitchFamily="34" charset="0"/>
                <a:cs typeface="Arial" panose="020B0604020202020204" pitchFamily="34" charset="0"/>
              </a:defRPr>
            </a:lvl3pPr>
            <a:lvl4pPr marL="1608664" indent="-229809">
              <a:defRPr>
                <a:solidFill>
                  <a:schemeClr val="tx1"/>
                </a:solidFill>
                <a:latin typeface="Calibri" panose="020F0502020204030204" pitchFamily="34" charset="0"/>
                <a:cs typeface="Arial" panose="020B0604020202020204" pitchFamily="34" charset="0"/>
              </a:defRPr>
            </a:lvl4pPr>
            <a:lvl5pPr marL="2068283" indent="-229809">
              <a:defRPr>
                <a:solidFill>
                  <a:schemeClr val="tx1"/>
                </a:solidFill>
                <a:latin typeface="Calibri" panose="020F0502020204030204" pitchFamily="34" charset="0"/>
                <a:cs typeface="Arial" panose="020B0604020202020204" pitchFamily="34" charset="0"/>
              </a:defRPr>
            </a:lvl5pPr>
            <a:lvl6pPr marL="2527901"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87520"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47139"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06756" indent="-229809"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9237" eaLnBrk="0" fontAlgn="base" hangingPunct="0">
              <a:spcBef>
                <a:spcPct val="0"/>
              </a:spcBef>
              <a:spcAft>
                <a:spcPct val="0"/>
              </a:spcAft>
              <a:defRPr/>
            </a:pPr>
            <a:fld id="{F023B5C6-AE1C-4D42-B13A-BDADD5281E4F}" type="slidenum">
              <a:rPr lang="tr-TR" altLang="en-US">
                <a:solidFill>
                  <a:prstClr val="black"/>
                </a:solidFill>
              </a:rPr>
              <a:pPr defTabSz="919237" eaLnBrk="0" fontAlgn="base" hangingPunct="0">
                <a:spcBef>
                  <a:spcPct val="0"/>
                </a:spcBef>
                <a:spcAft>
                  <a:spcPct val="0"/>
                </a:spcAft>
                <a:defRPr/>
              </a:pPr>
              <a:t>9</a:t>
            </a:fld>
            <a:endParaRPr lang="tr-TR" altLang="en-US">
              <a:solidFill>
                <a:prstClr val="black"/>
              </a:solidFill>
            </a:endParaRPr>
          </a:p>
        </p:txBody>
      </p:sp>
      <p:sp>
        <p:nvSpPr>
          <p:cNvPr id="2" name="Altbilgi Yer Tutucusu 1"/>
          <p:cNvSpPr>
            <a:spLocks noGrp="1"/>
          </p:cNvSpPr>
          <p:nvPr>
            <p:ph type="ftr" sz="quarter" idx="10"/>
          </p:nvPr>
        </p:nvSpPr>
        <p:spPr/>
        <p:txBody>
          <a:bodyPr/>
          <a:lstStyle/>
          <a:p>
            <a:endParaRPr lang="tr-TR"/>
          </a:p>
        </p:txBody>
      </p:sp>
    </p:spTree>
    <p:extLst>
      <p:ext uri="{BB962C8B-B14F-4D97-AF65-F5344CB8AC3E}">
        <p14:creationId xmlns:p14="http://schemas.microsoft.com/office/powerpoint/2010/main" val="9612545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a:t>Asıl başlık stili için tıklatın</a:t>
            </a: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lvl1pPr>
              <a:defRPr/>
            </a:lvl1pPr>
          </a:lstStyle>
          <a:p>
            <a:pPr>
              <a:defRPr/>
            </a:pPr>
            <a:fld id="{7BD8D43B-F5A2-4F37-A61A-7136F0F51E91}" type="datetime1">
              <a:rPr lang="tr-TR" smtClean="0"/>
              <a:t>12.12.2019</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a:xfrm>
            <a:off x="9347200" y="6095346"/>
            <a:ext cx="2844800" cy="365125"/>
          </a:xfrm>
        </p:spPr>
        <p:txBody>
          <a:bodyPr/>
          <a:lstStyle>
            <a:lvl1pPr>
              <a:defRPr>
                <a:solidFill>
                  <a:schemeClr val="tx2"/>
                </a:solidFill>
              </a:defRPr>
            </a:lvl1pPr>
          </a:lstStyle>
          <a:p>
            <a:pPr>
              <a:defRPr/>
            </a:pPr>
            <a:fld id="{E5B8DFC1-E9E4-47A3-A060-9BD660A81B53}" type="slidenum">
              <a:rPr lang="tr-TR" altLang="tr-TR" smtClean="0"/>
              <a:pPr>
                <a:defRPr/>
              </a:pPr>
              <a:t>‹#›</a:t>
            </a:fld>
            <a:endParaRPr lang="tr-TR" altLang="tr-TR" dirty="0"/>
          </a:p>
        </p:txBody>
      </p:sp>
      <p:sp>
        <p:nvSpPr>
          <p:cNvPr id="7" name="Dikdörtgen 6"/>
          <p:cNvSpPr/>
          <p:nvPr userDrawn="1"/>
        </p:nvSpPr>
        <p:spPr>
          <a:xfrm>
            <a:off x="0" y="1"/>
            <a:ext cx="12192000" cy="7651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Dikdörtgen 7"/>
          <p:cNvSpPr/>
          <p:nvPr userDrawn="1"/>
        </p:nvSpPr>
        <p:spPr>
          <a:xfrm>
            <a:off x="0" y="858838"/>
            <a:ext cx="12192000" cy="45719"/>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Dikdörtgen 8"/>
          <p:cNvSpPr/>
          <p:nvPr userDrawn="1"/>
        </p:nvSpPr>
        <p:spPr>
          <a:xfrm>
            <a:off x="0" y="6460471"/>
            <a:ext cx="12192000" cy="3333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Başlık 1"/>
          <p:cNvSpPr txBox="1">
            <a:spLocks/>
          </p:cNvSpPr>
          <p:nvPr userDrawn="1"/>
        </p:nvSpPr>
        <p:spPr bwMode="auto">
          <a:xfrm>
            <a:off x="4803459" y="6541154"/>
            <a:ext cx="2610484" cy="252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lnSpcReduction="10000"/>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pic>
        <p:nvPicPr>
          <p:cNvPr id="11" name="Resim 10"/>
          <p:cNvPicPr>
            <a:picLocks noChangeAspect="1"/>
          </p:cNvPicPr>
          <p:nvPr userDrawn="1"/>
        </p:nvPicPr>
        <p:blipFill>
          <a:blip r:embed="rId2"/>
          <a:stretch>
            <a:fillRect/>
          </a:stretch>
        </p:blipFill>
        <p:spPr>
          <a:xfrm>
            <a:off x="151454" y="-53871"/>
            <a:ext cx="1149467" cy="1047575"/>
          </a:xfrm>
          <a:prstGeom prst="ellipse">
            <a:avLst/>
          </a:prstGeom>
          <a:ln>
            <a:noFill/>
          </a:ln>
          <a:effectLst>
            <a:softEdge rad="112500"/>
          </a:effectLst>
        </p:spPr>
      </p:pic>
      <p:pic>
        <p:nvPicPr>
          <p:cNvPr id="12" name="Resim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5292" y="-112546"/>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03027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F27C5FCB-1750-498E-86EA-0656984577A0}" type="datetime1">
              <a:rPr lang="tr-TR" smtClean="0"/>
              <a:t>12.12.2019</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8DE63B91-773B-4472-A3E9-35C0153C0A34}" type="slidenum">
              <a:rPr lang="tr-TR" altLang="tr-TR"/>
              <a:pPr>
                <a:defRPr/>
              </a:pPr>
              <a:t>‹#›</a:t>
            </a:fld>
            <a:endParaRPr lang="tr-TR" altLang="tr-TR"/>
          </a:p>
        </p:txBody>
      </p:sp>
    </p:spTree>
    <p:extLst>
      <p:ext uri="{BB962C8B-B14F-4D97-AF65-F5344CB8AC3E}">
        <p14:creationId xmlns:p14="http://schemas.microsoft.com/office/powerpoint/2010/main" val="310861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07715FB2-803F-4873-B426-D174C5D558AC}" type="datetime1">
              <a:rPr lang="tr-TR" smtClean="0"/>
              <a:t>12.12.2019</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4ADBFF8D-20E1-4FA9-89F2-BAFFBFC69ADE}" type="slidenum">
              <a:rPr lang="tr-TR" altLang="tr-TR"/>
              <a:pPr>
                <a:defRPr/>
              </a:pPr>
              <a:t>‹#›</a:t>
            </a:fld>
            <a:endParaRPr lang="tr-TR" altLang="tr-TR"/>
          </a:p>
        </p:txBody>
      </p:sp>
    </p:spTree>
    <p:extLst>
      <p:ext uri="{BB962C8B-B14F-4D97-AF65-F5344CB8AC3E}">
        <p14:creationId xmlns:p14="http://schemas.microsoft.com/office/powerpoint/2010/main" val="3110154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EF63DEB3-2CB6-433F-946F-35AB52EBB080}" type="datetime1">
              <a:rPr lang="tr-TR" smtClean="0"/>
              <a:t>12.12.2019</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ECBFA4D7-7FBF-46E5-AA8B-BBA551D7371A}" type="slidenum">
              <a:rPr lang="tr-TR" altLang="tr-TR"/>
              <a:pPr>
                <a:defRPr/>
              </a:pPr>
              <a:t>‹#›</a:t>
            </a:fld>
            <a:endParaRPr lang="tr-TR" altLang="tr-TR"/>
          </a:p>
        </p:txBody>
      </p:sp>
    </p:spTree>
    <p:extLst>
      <p:ext uri="{BB962C8B-B14F-4D97-AF65-F5344CB8AC3E}">
        <p14:creationId xmlns:p14="http://schemas.microsoft.com/office/powerpoint/2010/main" val="4062613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pPr>
              <a:defRPr/>
            </a:pPr>
            <a:fld id="{C91C3320-9DEC-4148-B232-EB5228396342}" type="datetime1">
              <a:rPr lang="tr-TR" smtClean="0"/>
              <a:t>12.12.2019</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C115002-8A61-40CC-B144-10A0ECC3A720}" type="slidenum">
              <a:rPr lang="tr-TR" altLang="tr-TR"/>
              <a:pPr>
                <a:defRPr/>
              </a:pPr>
              <a:t>‹#›</a:t>
            </a:fld>
            <a:endParaRPr lang="tr-TR" altLang="tr-TR"/>
          </a:p>
        </p:txBody>
      </p:sp>
    </p:spTree>
    <p:extLst>
      <p:ext uri="{BB962C8B-B14F-4D97-AF65-F5344CB8AC3E}">
        <p14:creationId xmlns:p14="http://schemas.microsoft.com/office/powerpoint/2010/main" val="404908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pPr>
              <a:defRPr/>
            </a:pPr>
            <a:fld id="{AA169BAC-E880-4AD6-ACD3-86D6AA3E0E33}" type="datetime1">
              <a:rPr lang="tr-TR" smtClean="0"/>
              <a:t>12.12.2019</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C1F3C02-7387-477F-BC26-6668B114483E}" type="slidenum">
              <a:rPr lang="tr-TR" altLang="tr-TR"/>
              <a:pPr>
                <a:defRPr/>
              </a:pPr>
              <a:t>‹#›</a:t>
            </a:fld>
            <a:endParaRPr lang="tr-TR" altLang="tr-TR"/>
          </a:p>
        </p:txBody>
      </p:sp>
    </p:spTree>
    <p:extLst>
      <p:ext uri="{BB962C8B-B14F-4D97-AF65-F5344CB8AC3E}">
        <p14:creationId xmlns:p14="http://schemas.microsoft.com/office/powerpoint/2010/main" val="61878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aşlık Slaydı">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a:xfrm>
            <a:off x="9347200" y="6095346"/>
            <a:ext cx="2844800" cy="365125"/>
          </a:xfrm>
        </p:spPr>
        <p:txBody>
          <a:bodyPr/>
          <a:lstStyle>
            <a:lvl1pPr>
              <a:defRPr>
                <a:solidFill>
                  <a:schemeClr val="tx2"/>
                </a:solidFill>
              </a:defRPr>
            </a:lvl1pPr>
          </a:lstStyle>
          <a:p>
            <a:pPr>
              <a:defRPr/>
            </a:pPr>
            <a:fld id="{E5B8DFC1-E9E4-47A3-A060-9BD660A81B53}" type="slidenum">
              <a:rPr lang="tr-TR" altLang="tr-TR" smtClean="0"/>
              <a:pPr>
                <a:defRPr/>
              </a:pPr>
              <a:t>‹#›</a:t>
            </a:fld>
            <a:endParaRPr lang="tr-TR" altLang="tr-TR" dirty="0"/>
          </a:p>
        </p:txBody>
      </p:sp>
      <p:sp>
        <p:nvSpPr>
          <p:cNvPr id="7" name="Dikdörtgen 6"/>
          <p:cNvSpPr/>
          <p:nvPr userDrawn="1"/>
        </p:nvSpPr>
        <p:spPr>
          <a:xfrm>
            <a:off x="0" y="1"/>
            <a:ext cx="12192000" cy="7651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Dikdörtgen 7"/>
          <p:cNvSpPr/>
          <p:nvPr userDrawn="1"/>
        </p:nvSpPr>
        <p:spPr>
          <a:xfrm>
            <a:off x="0" y="858838"/>
            <a:ext cx="12192000" cy="45719"/>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Dikdörtgen 8"/>
          <p:cNvSpPr/>
          <p:nvPr userDrawn="1"/>
        </p:nvSpPr>
        <p:spPr>
          <a:xfrm>
            <a:off x="0" y="6460471"/>
            <a:ext cx="12192000" cy="333375"/>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Başlık 1"/>
          <p:cNvSpPr txBox="1">
            <a:spLocks/>
          </p:cNvSpPr>
          <p:nvPr userDrawn="1"/>
        </p:nvSpPr>
        <p:spPr bwMode="auto">
          <a:xfrm>
            <a:off x="4803459" y="6541154"/>
            <a:ext cx="2610484" cy="252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lnSpcReduction="10000"/>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pic>
        <p:nvPicPr>
          <p:cNvPr id="12" name="Resim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292" y="-112546"/>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11037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a:defRPr/>
            </a:pPr>
            <a:fld id="{B6DC57A9-80B0-44CC-957E-57685BCBA35A}" type="datetime1">
              <a:rPr lang="tr-TR" smtClean="0"/>
              <a:t>12.12.2019</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034B7F6B-96FF-4248-B7A6-D4F31EB7D474}" type="slidenum">
              <a:rPr lang="tr-TR" altLang="tr-TR" smtClean="0"/>
              <a:pPr>
                <a:defRPr/>
              </a:pPr>
              <a:t>‹#›</a:t>
            </a:fld>
            <a:endParaRPr lang="tr-TR" altLang="tr-TR"/>
          </a:p>
        </p:txBody>
      </p:sp>
    </p:spTree>
    <p:extLst>
      <p:ext uri="{BB962C8B-B14F-4D97-AF65-F5344CB8AC3E}">
        <p14:creationId xmlns:p14="http://schemas.microsoft.com/office/powerpoint/2010/main" val="3628105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a:defRPr/>
            </a:pPr>
            <a:fld id="{B6DC57A9-80B0-44CC-957E-57685BCBA35A}" type="datetime1">
              <a:rPr lang="tr-TR" smtClean="0"/>
              <a:t>12.12.2019</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034B7F6B-96FF-4248-B7A6-D4F31EB7D474}" type="slidenum">
              <a:rPr lang="tr-TR" altLang="tr-TR" smtClean="0"/>
              <a:pPr>
                <a:defRPr/>
              </a:pPr>
              <a:t>‹#›</a:t>
            </a:fld>
            <a:endParaRPr lang="tr-TR" altLang="tr-TR"/>
          </a:p>
        </p:txBody>
      </p:sp>
    </p:spTree>
    <p:extLst>
      <p:ext uri="{BB962C8B-B14F-4D97-AF65-F5344CB8AC3E}">
        <p14:creationId xmlns:p14="http://schemas.microsoft.com/office/powerpoint/2010/main" val="37893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pPr>
              <a:defRPr/>
            </a:pPr>
            <a:fld id="{038C62E0-7DC1-4293-A727-617F31DB2F14}" type="datetime1">
              <a:rPr lang="tr-TR" smtClean="0"/>
              <a:t>12.12.2019</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74D8CAD-7228-430A-9467-3B08430577AB}" type="slidenum">
              <a:rPr lang="tr-TR" altLang="tr-TR"/>
              <a:pPr>
                <a:defRPr/>
              </a:pPr>
              <a:t>‹#›</a:t>
            </a:fld>
            <a:endParaRPr lang="tr-TR" altLang="tr-TR"/>
          </a:p>
        </p:txBody>
      </p:sp>
    </p:spTree>
    <p:extLst>
      <p:ext uri="{BB962C8B-B14F-4D97-AF65-F5344CB8AC3E}">
        <p14:creationId xmlns:p14="http://schemas.microsoft.com/office/powerpoint/2010/main" val="346952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CED3D64E-0D99-4EBA-BE15-58A06B053042}" type="datetime1">
              <a:rPr lang="tr-TR" smtClean="0"/>
              <a:t>12.12.2019</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63ECE89-33C8-46E1-976A-9EE5450A3F2C}" type="slidenum">
              <a:rPr lang="tr-TR" altLang="tr-TR"/>
              <a:pPr>
                <a:defRPr/>
              </a:pPr>
              <a:t>‹#›</a:t>
            </a:fld>
            <a:endParaRPr lang="tr-TR" altLang="tr-TR"/>
          </a:p>
        </p:txBody>
      </p:sp>
    </p:spTree>
    <p:extLst>
      <p:ext uri="{BB962C8B-B14F-4D97-AF65-F5344CB8AC3E}">
        <p14:creationId xmlns:p14="http://schemas.microsoft.com/office/powerpoint/2010/main" val="1378808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3"/>
          <p:cNvSpPr>
            <a:spLocks noGrp="1"/>
          </p:cNvSpPr>
          <p:nvPr>
            <p:ph type="dt" sz="half" idx="10"/>
          </p:nvPr>
        </p:nvSpPr>
        <p:spPr/>
        <p:txBody>
          <a:bodyPr/>
          <a:lstStyle>
            <a:lvl1pPr>
              <a:defRPr/>
            </a:lvl1pPr>
          </a:lstStyle>
          <a:p>
            <a:pPr>
              <a:defRPr/>
            </a:pPr>
            <a:fld id="{BD02952C-ADCB-459B-9DA2-7BCFB5F3A897}" type="datetime1">
              <a:rPr lang="tr-TR" smtClean="0"/>
              <a:t>12.12.2019</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6060C218-18CC-4778-BDEF-AE247F7B231C}" type="slidenum">
              <a:rPr lang="tr-TR" altLang="tr-TR"/>
              <a:pPr>
                <a:defRPr/>
              </a:pPr>
              <a:t>‹#›</a:t>
            </a:fld>
            <a:endParaRPr lang="tr-TR" altLang="tr-TR"/>
          </a:p>
        </p:txBody>
      </p:sp>
    </p:spTree>
    <p:extLst>
      <p:ext uri="{BB962C8B-B14F-4D97-AF65-F5344CB8AC3E}">
        <p14:creationId xmlns:p14="http://schemas.microsoft.com/office/powerpoint/2010/main" val="360433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3"/>
          <p:cNvSpPr>
            <a:spLocks noGrp="1"/>
          </p:cNvSpPr>
          <p:nvPr>
            <p:ph type="dt" sz="half" idx="10"/>
          </p:nvPr>
        </p:nvSpPr>
        <p:spPr/>
        <p:txBody>
          <a:bodyPr/>
          <a:lstStyle>
            <a:lvl1pPr>
              <a:defRPr/>
            </a:lvl1pPr>
          </a:lstStyle>
          <a:p>
            <a:pPr>
              <a:defRPr/>
            </a:pPr>
            <a:fld id="{6FA76CD0-5E95-486F-ACF8-554EE6E75D78}" type="datetime1">
              <a:rPr lang="tr-TR" smtClean="0"/>
              <a:t>12.12.2019</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B4314F68-D61B-4F5F-BD09-0711C77A82D0}" type="slidenum">
              <a:rPr lang="tr-TR" altLang="tr-TR"/>
              <a:pPr>
                <a:defRPr/>
              </a:pPr>
              <a:t>‹#›</a:t>
            </a:fld>
            <a:endParaRPr lang="tr-TR" altLang="tr-TR"/>
          </a:p>
        </p:txBody>
      </p:sp>
    </p:spTree>
    <p:extLst>
      <p:ext uri="{BB962C8B-B14F-4D97-AF65-F5344CB8AC3E}">
        <p14:creationId xmlns:p14="http://schemas.microsoft.com/office/powerpoint/2010/main" val="86491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3"/>
          <p:cNvSpPr>
            <a:spLocks noGrp="1"/>
          </p:cNvSpPr>
          <p:nvPr>
            <p:ph type="dt" sz="half" idx="10"/>
          </p:nvPr>
        </p:nvSpPr>
        <p:spPr/>
        <p:txBody>
          <a:bodyPr/>
          <a:lstStyle>
            <a:lvl1pPr>
              <a:defRPr/>
            </a:lvl1pPr>
          </a:lstStyle>
          <a:p>
            <a:pPr>
              <a:defRPr/>
            </a:pPr>
            <a:fld id="{479F3620-9FE4-4A3A-B2B0-3F7831BD5BC1}" type="datetime1">
              <a:rPr lang="tr-TR" smtClean="0"/>
              <a:t>12.12.2019</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F1C0670A-F6AC-46C7-A6C9-B0E961514088}" type="slidenum">
              <a:rPr lang="tr-TR" altLang="tr-TR"/>
              <a:pPr>
                <a:defRPr/>
              </a:pPr>
              <a:t>‹#›</a:t>
            </a:fld>
            <a:endParaRPr lang="tr-TR" altLang="tr-TR"/>
          </a:p>
        </p:txBody>
      </p:sp>
    </p:spTree>
    <p:extLst>
      <p:ext uri="{BB962C8B-B14F-4D97-AF65-F5344CB8AC3E}">
        <p14:creationId xmlns:p14="http://schemas.microsoft.com/office/powerpoint/2010/main" val="305868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Metin Yer Tutucusu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6DC57A9-80B0-44CC-957E-57685BCBA35A}" type="datetime1">
              <a:rPr lang="tr-TR" smtClean="0"/>
              <a:t>12.12.2019</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34B7F6B-96FF-4248-B7A6-D4F31EB7D474}" type="slidenum">
              <a:rPr lang="tr-TR" altLang="tr-TR"/>
              <a:pPr>
                <a:defRPr/>
              </a:pPr>
              <a:t>‹#›</a:t>
            </a:fld>
            <a:endParaRPr lang="tr-TR" altLang="tr-TR"/>
          </a:p>
        </p:txBody>
      </p:sp>
    </p:spTree>
    <p:extLst>
      <p:ext uri="{BB962C8B-B14F-4D97-AF65-F5344CB8AC3E}">
        <p14:creationId xmlns:p14="http://schemas.microsoft.com/office/powerpoint/2010/main" val="8000856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75" r:id="rId3"/>
    <p:sldLayoutId id="2147483674"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9.sv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wmf"/><Relationship Id="rId4" Type="http://schemas.openxmlformats.org/officeDocument/2006/relationships/oleObject" Target="../embeddings/oleObject2.bin"/></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3.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7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7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92000" cy="90805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5" name="Dikdörtgen 4"/>
          <p:cNvSpPr/>
          <p:nvPr/>
        </p:nvSpPr>
        <p:spPr>
          <a:xfrm>
            <a:off x="1" y="1004888"/>
            <a:ext cx="12192000" cy="45719"/>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12" name="Başlık 4"/>
          <p:cNvSpPr txBox="1">
            <a:spLocks/>
          </p:cNvSpPr>
          <p:nvPr/>
        </p:nvSpPr>
        <p:spPr>
          <a:xfrm>
            <a:off x="3094038" y="187325"/>
            <a:ext cx="6335712" cy="476250"/>
          </a:xfrm>
          <a:prstGeom prst="rect">
            <a:avLst/>
          </a:prstGeom>
        </p:spPr>
        <p:txBody>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a:defRPr/>
            </a:pPr>
            <a:endParaRPr lang="tr-TR" b="1" dirty="0">
              <a:solidFill>
                <a:prstClr val="white"/>
              </a:solidFill>
              <a:effectLst>
                <a:outerShdw blurRad="38100" dist="38100" dir="2700000" algn="tl">
                  <a:srgbClr val="000000">
                    <a:alpha val="43137"/>
                  </a:srgbClr>
                </a:outerShdw>
              </a:effectLst>
              <a:latin typeface="Calibri"/>
            </a:endParaRPr>
          </a:p>
        </p:txBody>
      </p:sp>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9875" y="4927953"/>
            <a:ext cx="1304038" cy="695487"/>
          </a:xfrm>
          <a:prstGeom prst="rect">
            <a:avLst/>
          </a:prstGeom>
        </p:spPr>
      </p:pic>
      <p:sp>
        <p:nvSpPr>
          <p:cNvPr id="9" name="Dikdörtgen 8"/>
          <p:cNvSpPr/>
          <p:nvPr/>
        </p:nvSpPr>
        <p:spPr>
          <a:xfrm>
            <a:off x="2020559" y="1803927"/>
            <a:ext cx="8601209" cy="1261884"/>
          </a:xfrm>
          <a:prstGeom prst="rect">
            <a:avLst/>
          </a:prstGeom>
        </p:spPr>
        <p:txBody>
          <a:bodyPr wrap="square">
            <a:spAutoFit/>
          </a:bodyPr>
          <a:lstStyle/>
          <a:p>
            <a:pPr lvl="0" algn="ctr" eaLnBrk="0" fontAlgn="base" hangingPunct="0">
              <a:spcBef>
                <a:spcPct val="0"/>
              </a:spcBef>
              <a:spcAft>
                <a:spcPct val="0"/>
              </a:spcAft>
              <a:defRPr/>
            </a:pPr>
            <a:r>
              <a:rPr lang="tr-TR" sz="3800" b="1" dirty="0">
                <a:solidFill>
                  <a:srgbClr val="C00000"/>
                </a:solidFill>
                <a:effectLst>
                  <a:outerShdw blurRad="38100" dist="38100" dir="2700000" algn="tl">
                    <a:srgbClr val="C0C0C0"/>
                  </a:outerShdw>
                </a:effectLst>
                <a:latin typeface="Calibri" panose="020F0502020204030204" pitchFamily="34" charset="0"/>
                <a:cs typeface="Arial" panose="020B0604020202020204" pitchFamily="34" charset="0"/>
              </a:rPr>
              <a:t>TÜRKİYE CUMHURİYETİ </a:t>
            </a:r>
          </a:p>
          <a:p>
            <a:pPr lvl="0" algn="ctr" eaLnBrk="0" fontAlgn="base" hangingPunct="0">
              <a:spcBef>
                <a:spcPct val="0"/>
              </a:spcBef>
              <a:spcAft>
                <a:spcPct val="0"/>
              </a:spcAft>
              <a:defRPr/>
            </a:pPr>
            <a:r>
              <a:rPr lang="tr-TR" sz="3800" b="1" dirty="0">
                <a:solidFill>
                  <a:srgbClr val="C00000"/>
                </a:solidFill>
                <a:effectLst>
                  <a:outerShdw blurRad="38100" dist="38100" dir="2700000" algn="tl">
                    <a:srgbClr val="C0C0C0"/>
                  </a:outerShdw>
                </a:effectLst>
                <a:latin typeface="Calibri" panose="020F0502020204030204" pitchFamily="34" charset="0"/>
                <a:cs typeface="Arial" panose="020B0604020202020204" pitchFamily="34" charset="0"/>
              </a:rPr>
              <a:t>TİCARET BAKANLIĞI</a:t>
            </a:r>
          </a:p>
        </p:txBody>
      </p:sp>
      <p:sp>
        <p:nvSpPr>
          <p:cNvPr id="10" name="Metin kutusu 9"/>
          <p:cNvSpPr txBox="1"/>
          <p:nvPr/>
        </p:nvSpPr>
        <p:spPr>
          <a:xfrm>
            <a:off x="4053012" y="5754583"/>
            <a:ext cx="4417764" cy="369332"/>
          </a:xfrm>
          <a:prstGeom prst="rect">
            <a:avLst/>
          </a:prstGeom>
          <a:noFill/>
        </p:spPr>
        <p:txBody>
          <a:bodyPr wrap="square" rtlCol="0">
            <a:spAutoFit/>
          </a:bodyPr>
          <a:lstStyle/>
          <a:p>
            <a:pPr algn="ctr"/>
            <a:r>
              <a:rPr lang="tr-TR" b="1"/>
              <a:t>ARALIK </a:t>
            </a:r>
            <a:r>
              <a:rPr lang="tr-TR" b="1" dirty="0"/>
              <a:t>2019</a:t>
            </a:r>
          </a:p>
        </p:txBody>
      </p:sp>
      <p:sp>
        <p:nvSpPr>
          <p:cNvPr id="2" name="Dikdörtgen 1"/>
          <p:cNvSpPr/>
          <p:nvPr/>
        </p:nvSpPr>
        <p:spPr>
          <a:xfrm>
            <a:off x="2778465" y="3332979"/>
            <a:ext cx="6966857" cy="1077218"/>
          </a:xfrm>
          <a:prstGeom prst="rect">
            <a:avLst/>
          </a:prstGeom>
        </p:spPr>
        <p:txBody>
          <a:bodyPr wrap="square">
            <a:spAutoFit/>
          </a:bodyPr>
          <a:lstStyle/>
          <a:p>
            <a:pPr algn="ctr" eaLnBrk="0" fontAlgn="base" hangingPunct="0">
              <a:spcBef>
                <a:spcPct val="0"/>
              </a:spcBef>
              <a:spcAft>
                <a:spcPct val="0"/>
              </a:spcAft>
              <a:buNone/>
            </a:pPr>
            <a:r>
              <a:rPr lang="tr-TR" altLang="tr-TR" sz="3200" b="1" dirty="0">
                <a:cs typeface="Arial" panose="020B0604020202020204" pitchFamily="34" charset="0"/>
              </a:rPr>
              <a:t>İHRACAT GENEL MÜDÜRLÜĞÜ</a:t>
            </a:r>
          </a:p>
          <a:p>
            <a:pPr algn="ctr" eaLnBrk="0" fontAlgn="base" hangingPunct="0">
              <a:spcBef>
                <a:spcPct val="0"/>
              </a:spcBef>
              <a:spcAft>
                <a:spcPct val="0"/>
              </a:spcAft>
              <a:buNone/>
            </a:pPr>
            <a:r>
              <a:rPr lang="tr-TR" altLang="tr-TR" sz="3200" b="1" dirty="0">
                <a:cs typeface="Arial" panose="020B0604020202020204" pitchFamily="34" charset="0"/>
              </a:rPr>
              <a:t>İHRACAT MEVZUATI</a:t>
            </a:r>
          </a:p>
        </p:txBody>
      </p:sp>
      <p:sp>
        <p:nvSpPr>
          <p:cNvPr id="6" name="Slayt Numarası Yer Tutucusu 5"/>
          <p:cNvSpPr>
            <a:spLocks noGrp="1"/>
          </p:cNvSpPr>
          <p:nvPr>
            <p:ph type="sldNum" sz="quarter" idx="12"/>
          </p:nvPr>
        </p:nvSpPr>
        <p:spPr/>
        <p:txBody>
          <a:bodyPr/>
          <a:lstStyle/>
          <a:p>
            <a:pPr>
              <a:defRPr/>
            </a:pPr>
            <a:fld id="{E5B8DFC1-E9E4-47A3-A060-9BD660A81B53}" type="slidenum">
              <a:rPr lang="tr-TR" altLang="tr-TR" smtClean="0"/>
              <a:pPr>
                <a:defRPr/>
              </a:pPr>
              <a:t>1</a:t>
            </a:fld>
            <a:endParaRPr lang="tr-TR" altLang="tr-TR" dirty="0"/>
          </a:p>
        </p:txBody>
      </p:sp>
    </p:spTree>
    <p:extLst>
      <p:ext uri="{BB962C8B-B14F-4D97-AF65-F5344CB8AC3E}">
        <p14:creationId xmlns:p14="http://schemas.microsoft.com/office/powerpoint/2010/main" val="236727502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10</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eaLnBrk="1" hangingPunct="1">
              <a:lnSpc>
                <a:spcPct val="120000"/>
              </a:lnSpc>
            </a:pPr>
            <a:r>
              <a:rPr lang="tr-TR" altLang="tr-TR" sz="3400" kern="0" dirty="0">
                <a:solidFill>
                  <a:srgbClr val="000000"/>
                </a:solidFill>
                <a:latin typeface="Times New Roman" panose="02020603050405020304" pitchFamily="18" charset="0"/>
              </a:rPr>
              <a:t>İHRACAT PROSEDÜRLERİ</a:t>
            </a:r>
          </a:p>
          <a:p>
            <a:pPr marL="342900" lvl="0" indent="-342900" algn="l" eaLnBrk="1" hangingPunct="1">
              <a:lnSpc>
                <a:spcPct val="120000"/>
              </a:lnSpc>
              <a:buFontTx/>
              <a:buChar char="•"/>
            </a:pPr>
            <a:r>
              <a:rPr lang="tr-TR" altLang="tr-TR" sz="3400" kern="0" dirty="0">
                <a:solidFill>
                  <a:srgbClr val="FF0000"/>
                </a:solidFill>
                <a:latin typeface="Times New Roman" panose="02020603050405020304" pitchFamily="18" charset="0"/>
              </a:rPr>
              <a:t>İhraç edilecek ürüne,</a:t>
            </a:r>
          </a:p>
          <a:p>
            <a:pPr marL="342900" lvl="0" indent="-342900" algn="l" eaLnBrk="1" hangingPunct="1">
              <a:lnSpc>
                <a:spcPct val="120000"/>
              </a:lnSpc>
              <a:buFontTx/>
              <a:buChar char="•"/>
            </a:pPr>
            <a:r>
              <a:rPr lang="tr-TR" altLang="tr-TR" sz="3400" kern="0" dirty="0">
                <a:solidFill>
                  <a:srgbClr val="000000"/>
                </a:solidFill>
                <a:latin typeface="Times New Roman" panose="02020603050405020304" pitchFamily="18" charset="0"/>
              </a:rPr>
              <a:t>İhracat şekline,</a:t>
            </a:r>
          </a:p>
          <a:p>
            <a:pPr marL="342900" lvl="0" indent="-342900" algn="l" eaLnBrk="1" hangingPunct="1">
              <a:lnSpc>
                <a:spcPct val="120000"/>
              </a:lnSpc>
              <a:buFontTx/>
              <a:buChar char="•"/>
            </a:pPr>
            <a:r>
              <a:rPr lang="tr-TR" altLang="tr-TR" sz="3400" kern="0" dirty="0">
                <a:solidFill>
                  <a:srgbClr val="000000"/>
                </a:solidFill>
                <a:latin typeface="Times New Roman" panose="02020603050405020304" pitchFamily="18" charset="0"/>
              </a:rPr>
              <a:t>İhracat yapılacak ülkeye</a:t>
            </a:r>
          </a:p>
          <a:p>
            <a:pPr marL="342900" lvl="0" indent="-342900" algn="l" eaLnBrk="1" hangingPunct="1">
              <a:lnSpc>
                <a:spcPct val="120000"/>
              </a:lnSpc>
            </a:pPr>
            <a:r>
              <a:rPr lang="tr-TR" altLang="tr-TR" sz="3400" kern="0" dirty="0">
                <a:solidFill>
                  <a:srgbClr val="000000"/>
                </a:solidFill>
                <a:latin typeface="Times New Roman" panose="02020603050405020304" pitchFamily="18" charset="0"/>
              </a:rPr>
              <a:t>göre değişmektedir.</a:t>
            </a: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106889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11</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eaLnBrk="1" hangingPunct="1">
              <a:lnSpc>
                <a:spcPct val="120000"/>
              </a:lnSpc>
            </a:pPr>
            <a:r>
              <a:rPr lang="tr-TR" altLang="tr-TR" sz="4400" dirty="0">
                <a:solidFill>
                  <a:srgbClr val="FF0000"/>
                </a:solidFill>
                <a:latin typeface="Times New Roman" panose="02020603050405020304" pitchFamily="18" charset="0"/>
              </a:rPr>
              <a:t>İhraç edilen ürünün özelliğine göre;</a:t>
            </a:r>
          </a:p>
          <a:p>
            <a:pPr eaLnBrk="1" hangingPunct="1">
              <a:lnSpc>
                <a:spcPct val="120000"/>
              </a:lnSpc>
            </a:pPr>
            <a:endParaRPr lang="tr-TR" altLang="tr-TR" sz="3600" dirty="0">
              <a:solidFill>
                <a:schemeClr val="tx1"/>
              </a:solidFill>
              <a:latin typeface="Times New Roman" panose="02020603050405020304" pitchFamily="18" charset="0"/>
            </a:endParaRPr>
          </a:p>
          <a:p>
            <a:pPr marL="571500" indent="-571500" algn="l" eaLnBrk="1" hangingPunct="1">
              <a:lnSpc>
                <a:spcPct val="120000"/>
              </a:lnSpc>
              <a:buFont typeface="Arial" panose="020B0604020202020204" pitchFamily="34" charset="0"/>
              <a:buChar char="•"/>
            </a:pPr>
            <a:r>
              <a:rPr lang="tr-TR" altLang="tr-TR" sz="3600" dirty="0">
                <a:solidFill>
                  <a:schemeClr val="tx1"/>
                </a:solidFill>
                <a:latin typeface="Times New Roman" panose="02020603050405020304" pitchFamily="18" charset="0"/>
              </a:rPr>
              <a:t>İhracı Kayda Bağlı Mallar</a:t>
            </a:r>
          </a:p>
          <a:p>
            <a:pPr marL="571500" indent="-571500" algn="just" eaLnBrk="1" hangingPunct="1">
              <a:lnSpc>
                <a:spcPct val="120000"/>
              </a:lnSpc>
              <a:buFont typeface="Arial" panose="020B0604020202020204" pitchFamily="34" charset="0"/>
              <a:buChar char="•"/>
            </a:pPr>
            <a:r>
              <a:rPr lang="tr-TR" altLang="tr-TR" sz="3600" dirty="0">
                <a:solidFill>
                  <a:schemeClr val="tx1"/>
                </a:solidFill>
                <a:latin typeface="Times New Roman" panose="02020603050405020304" pitchFamily="18" charset="0"/>
              </a:rPr>
              <a:t>İhracı Yasak ve Ön İzne Bağlı Mallar</a:t>
            </a: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78957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12</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sz="2800" b="1" kern="0" dirty="0">
                <a:solidFill>
                  <a:srgbClr val="FF0000"/>
                </a:solidFill>
                <a:effectLst>
                  <a:outerShdw blurRad="38100" dist="38100" dir="2700000" algn="tl">
                    <a:srgbClr val="C0C0C0"/>
                  </a:outerShdw>
                </a:effectLst>
                <a:latin typeface="Times New Roman" pitchFamily="18" charset="0"/>
              </a:rPr>
              <a:t>İHRACI KAYDA BAĞLI MALLAR</a:t>
            </a:r>
          </a:p>
          <a:p>
            <a:pPr marL="342900" lvl="0" indent="-342900" algn="l" eaLnBrk="1" hangingPunct="1">
              <a:lnSpc>
                <a:spcPct val="120000"/>
              </a:lnSpc>
              <a:defRPr/>
            </a:pPr>
            <a:endParaRPr lang="tr-TR" sz="3400" b="1" kern="0" dirty="0">
              <a:solidFill>
                <a:srgbClr val="FFFF00"/>
              </a:solidFill>
              <a:latin typeface="Times New Roman" pitchFamily="18" charset="0"/>
            </a:endParaRPr>
          </a:p>
          <a:p>
            <a:pPr marL="342900" lvl="0" indent="-342900" algn="l" eaLnBrk="1" hangingPunct="1">
              <a:lnSpc>
                <a:spcPct val="120000"/>
              </a:lnSpc>
              <a:buFont typeface="Arial" panose="020B0604020202020204" pitchFamily="34" charset="0"/>
              <a:buChar char="•"/>
              <a:defRPr/>
            </a:pPr>
            <a:r>
              <a:rPr lang="tr-TR" sz="2400" kern="0" dirty="0">
                <a:solidFill>
                  <a:srgbClr val="000000"/>
                </a:solidFill>
                <a:latin typeface="Times New Roman" pitchFamily="18" charset="0"/>
              </a:rPr>
              <a:t>İhracı Kayda Bağlı Mallara İlişkin Tebliğ (2006/7)</a:t>
            </a:r>
          </a:p>
          <a:p>
            <a:pPr marL="342900" lvl="0" indent="-342900" algn="just" eaLnBrk="1" hangingPunct="1">
              <a:lnSpc>
                <a:spcPct val="120000"/>
              </a:lnSpc>
              <a:buFont typeface="Arial" panose="020B0604020202020204" pitchFamily="34" charset="0"/>
              <a:buChar char="•"/>
              <a:defRPr/>
            </a:pPr>
            <a:r>
              <a:rPr lang="tr-TR" sz="2400" kern="0" dirty="0">
                <a:solidFill>
                  <a:srgbClr val="000000"/>
                </a:solidFill>
                <a:latin typeface="Times New Roman" pitchFamily="18" charset="0"/>
              </a:rPr>
              <a:t>Tebliğ kapsamındaki malların ihracından önce gümrük beyannamelerinin İhracatçı Birlikleri Genel Sekreterliğince kayda alınması gerekir.</a:t>
            </a: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237059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13</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l" eaLnBrk="1" hangingPunct="1">
              <a:lnSpc>
                <a:spcPct val="80000"/>
              </a:lnSpc>
              <a:defRPr/>
            </a:pPr>
            <a:r>
              <a:rPr lang="tr-TR" altLang="tr-TR" sz="1800" b="1" kern="0" dirty="0">
                <a:solidFill>
                  <a:srgbClr val="000000"/>
                </a:solidFill>
                <a:latin typeface="Times New Roman" pitchFamily="18" charset="0"/>
              </a:rPr>
              <a:t>			İHRACI KAYDA BAĞLI MALLAR</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Destekleme ve Fiyat İstikrar Fonu primi kesintisine tabi maddelerin ihracı,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Destekleme ve Fiyat İstikrar Fonu'ndan ödeme yapılan maddelerin ihracı,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Ülkemizde kredi karşılığı kurulan tesislerin bedelinin malla geri ödenmesine ilişkin özel hesaplar çerçevesinde ihracat,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Ülkemiz ile Rusya Federasyonu arasındaki doğalgaz anlaşması çerçevesinde ihracat,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Ülkemiz ihraç ürünlerine miktar kısıtlaması uygulayan ülkelere yapılan kısıtlama kapsamındaki maddelerin ihracı,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Birleşmiş Milletler Kararları uyarınca ekonomik yaptırım uygulanan ülkelere ihracat,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18/12/1994 tarihli ve 22145 sayılı Resmi </a:t>
            </a:r>
            <a:r>
              <a:rPr lang="tr-TR" sz="1400" dirty="0" err="1">
                <a:solidFill>
                  <a:schemeClr val="tx1"/>
                </a:solidFill>
                <a:latin typeface="Times New Roman" panose="02020603050405020304" pitchFamily="18" charset="0"/>
                <a:ea typeface="Times New Roman" panose="02020603050405020304" pitchFamily="18" charset="0"/>
              </a:rPr>
              <a:t>Gazete'de</a:t>
            </a:r>
            <a:r>
              <a:rPr lang="tr-TR" sz="1400" dirty="0">
                <a:solidFill>
                  <a:schemeClr val="tx1"/>
                </a:solidFill>
                <a:latin typeface="Times New Roman" panose="02020603050405020304" pitchFamily="18" charset="0"/>
                <a:ea typeface="Times New Roman" panose="02020603050405020304" pitchFamily="18" charset="0"/>
              </a:rPr>
              <a:t> yayımlanan Bitkisel ve Hayvansal Ürünlerin Ekolojik Metotlarla Üretilmesine İlişkin Yönetmelik kapsamında sertifikayı haiz mallar,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İşlem görmemiş zeytinyağı ve işlem görmüş dökme veya varilli zeytinyağı,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Meyan kökü,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Ham lületaşı ve taslak pipo,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Ozon tabakasının korunmasına dair Viyana Sözleşmesi ile bu sözleşmeye ait Protokoller ve değişiklikler kapsamındaki malların sadece söz konusu düzenlemelere taraf ülkelere yönelik ihracatı,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Torba, çuval ve kutulu halde işlem görmemiş zeytin,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Orijinal bağırsak,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Canlı koyun, kıl keçisi, büyükbaş hayvan,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Dökme halde </a:t>
            </a:r>
            <a:r>
              <a:rPr lang="tr-TR" sz="1400" dirty="0" err="1">
                <a:solidFill>
                  <a:schemeClr val="tx1"/>
                </a:solidFill>
                <a:latin typeface="Times New Roman" panose="02020603050405020304" pitchFamily="18" charset="0"/>
                <a:ea typeface="Times New Roman" panose="02020603050405020304" pitchFamily="18" charset="0"/>
              </a:rPr>
              <a:t>kapya</a:t>
            </a:r>
            <a:r>
              <a:rPr lang="tr-TR" sz="1400" dirty="0">
                <a:solidFill>
                  <a:schemeClr val="tx1"/>
                </a:solidFill>
                <a:latin typeface="Times New Roman" panose="02020603050405020304" pitchFamily="18" charset="0"/>
                <a:ea typeface="Times New Roman" panose="02020603050405020304" pitchFamily="18" charset="0"/>
              </a:rPr>
              <a:t> cinsi kırmızı biber (konik biber),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Ham zeytin (fermantasyonu tamamlanmamış),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 </a:t>
            </a:r>
            <a:r>
              <a:rPr lang="tr-TR" sz="1400" b="1" dirty="0">
                <a:solidFill>
                  <a:schemeClr val="tx1"/>
                </a:solidFill>
                <a:latin typeface="Times New Roman" panose="02020603050405020304" pitchFamily="18" charset="0"/>
                <a:ea typeface="Times New Roman" panose="02020603050405020304" pitchFamily="18" charset="0"/>
              </a:rPr>
              <a:t>(Değişik 18/04/2019 – 30749 RG) </a:t>
            </a:r>
            <a:r>
              <a:rPr lang="tr-TR" sz="1400" dirty="0">
                <a:solidFill>
                  <a:schemeClr val="tx1"/>
                </a:solidFill>
                <a:latin typeface="Times New Roman" panose="02020603050405020304" pitchFamily="18" charset="0"/>
                <a:ea typeface="Times New Roman" panose="02020603050405020304" pitchFamily="18" charset="0"/>
              </a:rPr>
              <a:t>Bakır ve çinko hurda ve döküntüleri, </a:t>
            </a:r>
          </a:p>
          <a:p>
            <a:pPr marL="171450" indent="-171450" algn="just">
              <a:buFont typeface="Arial" panose="020B0604020202020204" pitchFamily="34" charset="0"/>
              <a:buChar char="•"/>
            </a:pPr>
            <a:endParaRPr lang="tr-TR" sz="1400" dirty="0">
              <a:solidFill>
                <a:schemeClr val="tx1"/>
              </a:solidFill>
              <a:latin typeface="Times New Roman" panose="02020603050405020304" pitchFamily="18" charset="0"/>
              <a:ea typeface="Times New Roman" panose="02020603050405020304" pitchFamily="18" charset="0"/>
            </a:endParaRP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372842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14</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l" eaLnBrk="1" hangingPunct="1">
              <a:lnSpc>
                <a:spcPct val="80000"/>
              </a:lnSpc>
              <a:defRPr/>
            </a:pPr>
            <a:r>
              <a:rPr lang="tr-TR" altLang="tr-TR" sz="1800" b="1" kern="0" dirty="0">
                <a:solidFill>
                  <a:srgbClr val="000000"/>
                </a:solidFill>
                <a:latin typeface="Times New Roman" pitchFamily="18" charset="0"/>
              </a:rPr>
              <a:t>			İHRACI KAYDA BAĞLI MALLAR</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Beyaz Mermer (Ham ve Kabaca Yontulmuş- 2515.11.00.00.11), Renkli ve Damarlı Mermer (Ham ve Kabaca Yontulmuş- 2515.11.00.00.12), Oniks (Ham ve Kabaca Yontulmuş- 2515.11.00.00.13), Traverten (Ham ve Kabaca Yontulmuş- 2515.11.00.00.14), Diğerleri (Ham ve Kabaca Yontulmuş-2515.11.00.00.19),</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Çimento (2523.21, 2523.29, 2523.30, 2523.90),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Kornişonlar (0707.00.90.00.00),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Çam Fıstığı (İç Çam Fıstığı Hariç),</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Buğday ve mahlut (GTİP No:10.0l), Kara Buğday (GTİP No:1008.10), Buğday ve çavdar melezi (GTİP No: 1008.90.10),    </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Mercimekler (GTİP No:0713.40),</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a:t>
            </a:r>
            <a:r>
              <a:rPr lang="tr-TR" sz="1400" b="1" dirty="0">
                <a:solidFill>
                  <a:schemeClr val="tx1"/>
                </a:solidFill>
                <a:latin typeface="Times New Roman" panose="02020603050405020304" pitchFamily="18" charset="0"/>
                <a:ea typeface="Times New Roman" panose="02020603050405020304" pitchFamily="18" charset="0"/>
              </a:rPr>
              <a:t>Değişik 30/09/2010-27715 RG) </a:t>
            </a:r>
            <a:r>
              <a:rPr lang="tr-TR" sz="1400" dirty="0">
                <a:solidFill>
                  <a:schemeClr val="tx1"/>
                </a:solidFill>
                <a:latin typeface="Times New Roman" panose="02020603050405020304" pitchFamily="18" charset="0"/>
                <a:ea typeface="Times New Roman" panose="02020603050405020304" pitchFamily="18" charset="0"/>
              </a:rPr>
              <a:t>Arpa (GTİP No: 1003), Mısır (GTİP No: 1005), </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01/06/2018-30438 RG) </a:t>
            </a:r>
            <a:r>
              <a:rPr lang="tr-TR" sz="1400" dirty="0">
                <a:solidFill>
                  <a:schemeClr val="tx1"/>
                </a:solidFill>
                <a:latin typeface="Times New Roman" panose="02020603050405020304" pitchFamily="18" charset="0"/>
                <a:ea typeface="Times New Roman" panose="02020603050405020304" pitchFamily="18" charset="0"/>
              </a:rPr>
              <a:t>Yürürlükten Kaldırılmıştır.</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01/08/2013-28725 RG) </a:t>
            </a:r>
            <a:r>
              <a:rPr lang="tr-TR" sz="1400" dirty="0">
                <a:solidFill>
                  <a:schemeClr val="tx1"/>
                </a:solidFill>
                <a:latin typeface="Times New Roman" panose="02020603050405020304" pitchFamily="18" charset="0"/>
                <a:ea typeface="Times New Roman" panose="02020603050405020304" pitchFamily="18" charset="0"/>
              </a:rPr>
              <a:t>Kromlu deriler (GTİP No: 4104.11, 4104.19, 4105.10, 4106.21)</a:t>
            </a:r>
          </a:p>
          <a:p>
            <a:pPr marL="171450" indent="-171450" algn="just">
              <a:buFont typeface="Arial" panose="020B0604020202020204" pitchFamily="34" charset="0"/>
              <a:buChar char="•"/>
            </a:pPr>
            <a:r>
              <a:rPr lang="tr-TR" sz="1400" dirty="0">
                <a:solidFill>
                  <a:schemeClr val="tx1"/>
                </a:solidFill>
                <a:latin typeface="Times New Roman" panose="02020603050405020304" pitchFamily="18" charset="0"/>
                <a:ea typeface="Times New Roman" panose="02020603050405020304" pitchFamily="18" charset="0"/>
              </a:rPr>
              <a:t>(</a:t>
            </a:r>
            <a:r>
              <a:rPr lang="tr-TR" sz="1400" b="1" dirty="0">
                <a:solidFill>
                  <a:schemeClr val="tx1"/>
                </a:solidFill>
                <a:latin typeface="Times New Roman" panose="02020603050405020304" pitchFamily="18" charset="0"/>
                <a:ea typeface="Times New Roman" panose="02020603050405020304" pitchFamily="18" charset="0"/>
              </a:rPr>
              <a:t>Değişik 11/03/2016-29650 RG) </a:t>
            </a:r>
            <a:r>
              <a:rPr lang="tr-TR" sz="1400" dirty="0">
                <a:solidFill>
                  <a:schemeClr val="tx1"/>
                </a:solidFill>
                <a:latin typeface="Times New Roman" panose="02020603050405020304" pitchFamily="18" charset="0"/>
                <a:ea typeface="Times New Roman" panose="02020603050405020304" pitchFamily="18" charset="0"/>
              </a:rPr>
              <a:t>Haşhaş Tohumu (Tohumluk Olmayanlar) (GTİP No: 1207.91.90.00.00) </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22/03/2018-30368 RG) </a:t>
            </a:r>
            <a:r>
              <a:rPr lang="tr-TR" sz="1400" dirty="0">
                <a:solidFill>
                  <a:schemeClr val="tx1"/>
                </a:solidFill>
                <a:latin typeface="Times New Roman" panose="02020603050405020304" pitchFamily="18" charset="0"/>
                <a:ea typeface="Times New Roman" panose="02020603050405020304" pitchFamily="18" charset="0"/>
              </a:rPr>
              <a:t>Orman Ağacı Tomrukları (GTİP No: 44.03) (19/9/1996 tarihli ve 22762 sayılı Resmî </a:t>
            </a:r>
            <a:r>
              <a:rPr lang="tr-TR" sz="1400" dirty="0" err="1">
                <a:solidFill>
                  <a:schemeClr val="tx1"/>
                </a:solidFill>
                <a:latin typeface="Times New Roman" panose="02020603050405020304" pitchFamily="18" charset="0"/>
                <a:ea typeface="Times New Roman" panose="02020603050405020304" pitchFamily="18" charset="0"/>
              </a:rPr>
              <a:t>Gazete’de</a:t>
            </a:r>
            <a:r>
              <a:rPr lang="tr-TR" sz="1400" dirty="0">
                <a:solidFill>
                  <a:schemeClr val="tx1"/>
                </a:solidFill>
                <a:latin typeface="Times New Roman" panose="02020603050405020304" pitchFamily="18" charset="0"/>
                <a:ea typeface="Times New Roman" panose="02020603050405020304" pitchFamily="18" charset="0"/>
              </a:rPr>
              <a:t> yayımlanan İhracı Yasak ve Ön İzne Bağlı Mallara İlişkin Tebliğ (İhracat 96/31)’in ekinde yer alan İhracı Yasak Mallar Listesinde yer alan ağaçların tomrukları hariç olmak üzere)</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22/03/2018-30368 RG) </a:t>
            </a:r>
            <a:r>
              <a:rPr lang="tr-TR" sz="1400" dirty="0">
                <a:solidFill>
                  <a:schemeClr val="tx1"/>
                </a:solidFill>
                <a:latin typeface="Times New Roman" panose="02020603050405020304" pitchFamily="18" charset="0"/>
                <a:ea typeface="Times New Roman" panose="02020603050405020304" pitchFamily="18" charset="0"/>
              </a:rPr>
              <a:t>Atık, döküntü ve hurda şeklinde basılı elektronik devre kartları ve levhaları (GTİP:7112.91.00.00.00, 7112.92.00.00.00, 7112.99.00.90.00, 8471.80.00.00.00, 8542.39.90.00.00)</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 (Değişik 01/09/2018 - 30522) </a:t>
            </a:r>
            <a:r>
              <a:rPr lang="tr-TR" sz="1400" dirty="0">
                <a:solidFill>
                  <a:schemeClr val="tx1"/>
                </a:solidFill>
                <a:latin typeface="Times New Roman" panose="02020603050405020304" pitchFamily="18" charset="0"/>
                <a:ea typeface="Times New Roman" panose="02020603050405020304" pitchFamily="18" charset="0"/>
              </a:rPr>
              <a:t>Mısır kırıkları (Kabuğu veya kavuzu çıkarılmış, dilimlenmiş veya iri parçalar halinde, ufalanmış olsun olmasın, Yuvarlatılmış GTİP: 1104.23.40.00.00; Diğerleri GTİP: 1104.23.98.00.00)</a:t>
            </a:r>
          </a:p>
          <a:p>
            <a:pPr marL="171450" indent="-171450" algn="just">
              <a:buFont typeface="Arial" panose="020B0604020202020204" pitchFamily="34" charset="0"/>
              <a:buChar char="•"/>
            </a:pPr>
            <a:endParaRPr lang="tr-TR" sz="1400" dirty="0">
              <a:solidFill>
                <a:schemeClr val="tx1"/>
              </a:solidFill>
              <a:latin typeface="Times New Roman" panose="02020603050405020304" pitchFamily="18" charset="0"/>
              <a:ea typeface="Times New Roman" panose="02020603050405020304" pitchFamily="18" charset="0"/>
            </a:endParaRP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41973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15</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l" eaLnBrk="1" hangingPunct="1">
              <a:lnSpc>
                <a:spcPct val="80000"/>
              </a:lnSpc>
              <a:defRPr/>
            </a:pPr>
            <a:r>
              <a:rPr lang="tr-TR" altLang="tr-TR" sz="1800" b="1" kern="0" dirty="0">
                <a:solidFill>
                  <a:srgbClr val="000000"/>
                </a:solidFill>
                <a:latin typeface="Times New Roman" pitchFamily="18" charset="0"/>
              </a:rPr>
              <a:t>			İHRACI KAYDA BAĞLI MALLAR</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01/09/2018 - 30522) </a:t>
            </a:r>
            <a:r>
              <a:rPr lang="tr-TR" sz="1400" dirty="0">
                <a:solidFill>
                  <a:schemeClr val="tx1"/>
                </a:solidFill>
                <a:latin typeface="Times New Roman" panose="02020603050405020304" pitchFamily="18" charset="0"/>
                <a:ea typeface="Times New Roman" panose="02020603050405020304" pitchFamily="18" charset="0"/>
              </a:rPr>
              <a:t>Arpa kırıkları (Kabuğu veya kavuzu çıkarılmış, dilimlenmiş veya iri parçalar halinde, ufalanmış olsun olmasın GTİP: 1104.29.04.00.00; Yuvarlatılmış GTİP: 1104.29.05.00.00; Diğerleri GTİP: 1104.29.08.00.00)</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01/09/2018 - 30522) </a:t>
            </a:r>
            <a:r>
              <a:rPr lang="tr-TR" sz="1400" dirty="0">
                <a:solidFill>
                  <a:schemeClr val="tx1"/>
                </a:solidFill>
                <a:latin typeface="Times New Roman" panose="02020603050405020304" pitchFamily="18" charset="0"/>
                <a:ea typeface="Times New Roman" panose="02020603050405020304" pitchFamily="18" charset="0"/>
              </a:rPr>
              <a:t>Buğday kırıkları (Buğdaydan </a:t>
            </a:r>
            <a:r>
              <a:rPr lang="tr-TR" sz="1400" dirty="0" err="1">
                <a:solidFill>
                  <a:schemeClr val="tx1"/>
                </a:solidFill>
                <a:latin typeface="Times New Roman" panose="02020603050405020304" pitchFamily="18" charset="0"/>
                <a:ea typeface="Times New Roman" panose="02020603050405020304" pitchFamily="18" charset="0"/>
              </a:rPr>
              <a:t>peletler</a:t>
            </a:r>
            <a:r>
              <a:rPr lang="tr-TR" sz="1400" dirty="0">
                <a:solidFill>
                  <a:schemeClr val="tx1"/>
                </a:solidFill>
                <a:latin typeface="Times New Roman" panose="02020603050405020304" pitchFamily="18" charset="0"/>
                <a:ea typeface="Times New Roman" panose="02020603050405020304" pitchFamily="18" charset="0"/>
              </a:rPr>
              <a:t> GTİP: 1103.20.60.00.00; Buğday yassılaştırılmış taneler GTİP: 1104.19.10.00.11; </a:t>
            </a:r>
            <a:r>
              <a:rPr lang="tr-TR" sz="1400" dirty="0" err="1">
                <a:solidFill>
                  <a:schemeClr val="tx1"/>
                </a:solidFill>
                <a:latin typeface="Times New Roman" panose="02020603050405020304" pitchFamily="18" charset="0"/>
                <a:ea typeface="Times New Roman" panose="02020603050405020304" pitchFamily="18" charset="0"/>
              </a:rPr>
              <a:t>Flokon</a:t>
            </a:r>
            <a:r>
              <a:rPr lang="tr-TR" sz="1400" dirty="0">
                <a:solidFill>
                  <a:schemeClr val="tx1"/>
                </a:solidFill>
                <a:latin typeface="Times New Roman" panose="02020603050405020304" pitchFamily="18" charset="0"/>
                <a:ea typeface="Times New Roman" panose="02020603050405020304" pitchFamily="18" charset="0"/>
              </a:rPr>
              <a:t> halindeki taneler GTİP: 1104.19.10.00.12; Kabuğu veya kavuzu çıkarılmış, dilimlenmiş, iri parçalar halinde ufalanmış olsun olmasın GTİP: 1104.29.17.00.00; Yuvarlatılmış, GTİP: 1104.29.30.00.00; Sadece iri parçalar halinde ufalanmış GTİP: 1104.29.51.00.00; Diğerleri GTİP: 1104.29.81.00.00)</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28/09/2018 - 30549) </a:t>
            </a:r>
            <a:r>
              <a:rPr lang="tr-TR" sz="1400" dirty="0">
                <a:solidFill>
                  <a:schemeClr val="tx1"/>
                </a:solidFill>
                <a:latin typeface="Times New Roman" panose="02020603050405020304" pitchFamily="18" charset="0"/>
                <a:ea typeface="Times New Roman" panose="02020603050405020304" pitchFamily="18" charset="0"/>
              </a:rPr>
              <a:t>Pirinç (GTİP: 1006)</a:t>
            </a:r>
          </a:p>
          <a:p>
            <a:pPr marL="171450" indent="-171450" algn="just">
              <a:buFont typeface="Arial" panose="020B0604020202020204" pitchFamily="34" charset="0"/>
              <a:buChar char="•"/>
            </a:pPr>
            <a:r>
              <a:rPr lang="tr-TR" sz="1400" b="1" dirty="0">
                <a:solidFill>
                  <a:schemeClr val="tx1"/>
                </a:solidFill>
                <a:latin typeface="Times New Roman" panose="02020603050405020304" pitchFamily="18" charset="0"/>
                <a:ea typeface="Times New Roman" panose="02020603050405020304" pitchFamily="18" charset="0"/>
              </a:rPr>
              <a:t>(Değişik 28/09/2018 - 30549) </a:t>
            </a:r>
            <a:r>
              <a:rPr lang="tr-TR" sz="1400" dirty="0">
                <a:solidFill>
                  <a:schemeClr val="tx1"/>
                </a:solidFill>
                <a:latin typeface="Times New Roman" panose="02020603050405020304" pitchFamily="18" charset="0"/>
                <a:ea typeface="Times New Roman" panose="02020603050405020304" pitchFamily="18" charset="0"/>
              </a:rPr>
              <a:t>Çavdar - Diğerleri (GTİP:1002.90.00.00.00)</a:t>
            </a:r>
          </a:p>
          <a:p>
            <a:pPr marL="171450" indent="-171450" algn="just">
              <a:buFont typeface="Arial" panose="020B0604020202020204" pitchFamily="34" charset="0"/>
              <a:buChar char="•"/>
            </a:pPr>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313672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16</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sz="2800" b="1" kern="0" dirty="0">
                <a:solidFill>
                  <a:srgbClr val="FF0000"/>
                </a:solidFill>
                <a:effectLst>
                  <a:outerShdw blurRad="38100" dist="38100" dir="2700000" algn="tl">
                    <a:srgbClr val="C0C0C0"/>
                  </a:outerShdw>
                </a:effectLst>
                <a:latin typeface="Times New Roman" pitchFamily="18" charset="0"/>
              </a:rPr>
              <a:t>İHRACI YASAK VE ÖN İZNE BAĞLI MALLAR</a:t>
            </a:r>
          </a:p>
          <a:p>
            <a:pPr marL="342900" lvl="0" indent="-342900" algn="l" eaLnBrk="1" hangingPunct="1">
              <a:lnSpc>
                <a:spcPct val="120000"/>
              </a:lnSpc>
              <a:defRPr/>
            </a:pPr>
            <a:endParaRPr lang="tr-TR" sz="3400" b="1" kern="0" dirty="0">
              <a:solidFill>
                <a:srgbClr val="FFFF00"/>
              </a:solidFill>
              <a:latin typeface="Times New Roman" pitchFamily="18" charset="0"/>
            </a:endParaRPr>
          </a:p>
          <a:p>
            <a:pPr marL="342900" lvl="0" indent="-342900" algn="l" eaLnBrk="1" hangingPunct="1">
              <a:lnSpc>
                <a:spcPct val="120000"/>
              </a:lnSpc>
              <a:buFont typeface="Arial" panose="020B0604020202020204" pitchFamily="34" charset="0"/>
              <a:buChar char="•"/>
              <a:defRPr/>
            </a:pPr>
            <a:r>
              <a:rPr lang="tr-TR" sz="2400" kern="0" dirty="0">
                <a:solidFill>
                  <a:srgbClr val="000000"/>
                </a:solidFill>
                <a:latin typeface="Times New Roman" pitchFamily="18" charset="0"/>
              </a:rPr>
              <a:t>İhracı Yasak ve Ön İzne Bağlı Mallara İlişkin Tebliğ (İhracat 96/31)</a:t>
            </a:r>
          </a:p>
          <a:p>
            <a:pPr marL="342900" lvl="0" indent="-342900" algn="l" eaLnBrk="1" hangingPunct="1">
              <a:lnSpc>
                <a:spcPct val="120000"/>
              </a:lnSpc>
              <a:buFont typeface="Arial" panose="020B0604020202020204" pitchFamily="34" charset="0"/>
              <a:buChar char="•"/>
              <a:defRPr/>
            </a:pPr>
            <a:r>
              <a:rPr lang="tr-TR" sz="2400" kern="0" dirty="0">
                <a:solidFill>
                  <a:srgbClr val="000000"/>
                </a:solidFill>
                <a:latin typeface="Times New Roman" pitchFamily="18" charset="0"/>
              </a:rPr>
              <a:t>İhracı uluslararası anlaşma, kanun, kararname ve ilgili sair mevzuat uyarınca yasaklanmış veya belli bir merciin ön iznine bağlı mallar</a:t>
            </a: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70471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17</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1085467" y="956815"/>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altLang="tr-TR" sz="1800" b="1" kern="0" dirty="0">
                <a:solidFill>
                  <a:srgbClr val="000000"/>
                </a:solidFill>
                <a:latin typeface="Times New Roman" pitchFamily="18" charset="0"/>
              </a:rPr>
              <a:t>					</a:t>
            </a:r>
            <a:r>
              <a:rPr lang="tr-TR" sz="1600" b="1" kern="0" dirty="0">
                <a:solidFill>
                  <a:srgbClr val="000000"/>
                </a:solidFill>
                <a:effectLst>
                  <a:outerShdw blurRad="38100" dist="38100" dir="2700000" algn="tl">
                    <a:srgbClr val="C0C0C0"/>
                  </a:outerShdw>
                </a:effectLst>
                <a:latin typeface="Times New Roman" pitchFamily="18" charset="0"/>
              </a:rPr>
              <a:t>İHRACI YASAK  MALLAR</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Kültür ve tabiat varlıkları (Eski eserler)</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Hint keneviri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Tütün tohumu ve fidesi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Av ve yaban hayvanları (İhracı izne bağlı mallar türler hariç)</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Bazı ağaç türlerinin kütük, tomruk, kereste, kalas ve taslakları</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Doğadan toplanan doğal çiçek soğanları</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Odun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Sığla (</a:t>
            </a:r>
            <a:r>
              <a:rPr lang="tr-TR" sz="1800" kern="0" dirty="0" err="1">
                <a:solidFill>
                  <a:srgbClr val="000000"/>
                </a:solidFill>
                <a:latin typeface="Times New Roman" pitchFamily="18" charset="0"/>
              </a:rPr>
              <a:t>liquidambar</a:t>
            </a:r>
            <a:r>
              <a:rPr lang="tr-TR" sz="1800" kern="0" dirty="0">
                <a:solidFill>
                  <a:srgbClr val="000000"/>
                </a:solidFill>
                <a:latin typeface="Times New Roman" pitchFamily="18" charset="0"/>
              </a:rPr>
              <a:t> </a:t>
            </a:r>
            <a:r>
              <a:rPr lang="tr-TR" sz="1800" kern="0" dirty="0" err="1">
                <a:solidFill>
                  <a:srgbClr val="000000"/>
                </a:solidFill>
                <a:latin typeface="Times New Roman" pitchFamily="18" charset="0"/>
              </a:rPr>
              <a:t>orientalis</a:t>
            </a:r>
            <a:r>
              <a:rPr lang="tr-TR" sz="1800" kern="0" dirty="0">
                <a:solidFill>
                  <a:srgbClr val="000000"/>
                </a:solidFill>
                <a:latin typeface="Times New Roman" pitchFamily="18" charset="0"/>
              </a:rPr>
              <a:t>)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a:t>
            </a:r>
            <a:r>
              <a:rPr lang="tr-TR" sz="1800" kern="0" dirty="0" err="1">
                <a:solidFill>
                  <a:srgbClr val="000000"/>
                </a:solidFill>
                <a:latin typeface="Times New Roman" pitchFamily="18" charset="0"/>
              </a:rPr>
              <a:t>Yalankoz</a:t>
            </a:r>
            <a:r>
              <a:rPr lang="tr-TR" sz="1800" kern="0" dirty="0">
                <a:solidFill>
                  <a:srgbClr val="000000"/>
                </a:solidFill>
                <a:latin typeface="Times New Roman" pitchFamily="18" charset="0"/>
              </a:rPr>
              <a:t> (</a:t>
            </a:r>
            <a:r>
              <a:rPr lang="tr-TR" sz="1800" kern="0" dirty="0" err="1">
                <a:solidFill>
                  <a:srgbClr val="000000"/>
                </a:solidFill>
                <a:latin typeface="Times New Roman" pitchFamily="18" charset="0"/>
              </a:rPr>
              <a:t>pterocarya</a:t>
            </a:r>
            <a:r>
              <a:rPr lang="tr-TR" sz="1800" kern="0" dirty="0">
                <a:solidFill>
                  <a:srgbClr val="000000"/>
                </a:solidFill>
                <a:latin typeface="Times New Roman" pitchFamily="18" charset="0"/>
              </a:rPr>
              <a:t> </a:t>
            </a:r>
            <a:r>
              <a:rPr lang="tr-TR" sz="1800" kern="0" dirty="0" err="1">
                <a:solidFill>
                  <a:srgbClr val="000000"/>
                </a:solidFill>
                <a:latin typeface="Times New Roman" pitchFamily="18" charset="0"/>
              </a:rPr>
              <a:t>carpinifolia</a:t>
            </a:r>
            <a:r>
              <a:rPr lang="tr-TR" sz="1800" kern="0" dirty="0">
                <a:solidFill>
                  <a:srgbClr val="000000"/>
                </a:solidFill>
                <a:latin typeface="Times New Roman" pitchFamily="18" charset="0"/>
              </a:rPr>
              <a:t>)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Datça hurması </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 Zeytin (tescili yapılmış ve “Milli Çeşit </a:t>
            </a:r>
            <a:r>
              <a:rPr lang="tr-TR" sz="1800" kern="0" dirty="0" err="1">
                <a:solidFill>
                  <a:srgbClr val="000000"/>
                </a:solidFill>
                <a:latin typeface="Times New Roman" pitchFamily="18" charset="0"/>
              </a:rPr>
              <a:t>Listesi”nde</a:t>
            </a:r>
            <a:r>
              <a:rPr lang="tr-TR" sz="1800" kern="0" dirty="0">
                <a:solidFill>
                  <a:srgbClr val="000000"/>
                </a:solidFill>
                <a:latin typeface="Times New Roman" pitchFamily="18" charset="0"/>
              </a:rPr>
              <a:t> yer almış olan çeşitlerin yurt içinde sertifikalandırılmış olanları hariç), incir, fındık, Antep fıstığı, asma (sultani çekirdeksiz) fidanları</a:t>
            </a:r>
          </a:p>
          <a:p>
            <a:pPr marL="342900" lvl="0" indent="-342900" algn="l" eaLnBrk="1" hangingPunct="1">
              <a:lnSpc>
                <a:spcPct val="120000"/>
              </a:lnSpc>
              <a:buFontTx/>
              <a:buChar char="•"/>
              <a:defRPr/>
            </a:pPr>
            <a:r>
              <a:rPr lang="tr-TR" sz="1800" kern="0" dirty="0">
                <a:solidFill>
                  <a:srgbClr val="000000"/>
                </a:solidFill>
                <a:latin typeface="Times New Roman" pitchFamily="18" charset="0"/>
              </a:rPr>
              <a:t>Salep (toz, tablet ve her türlü formda) </a:t>
            </a: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170654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18</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altLang="tr-TR" sz="1800" b="1" kern="0" dirty="0">
                <a:solidFill>
                  <a:srgbClr val="000000"/>
                </a:solidFill>
                <a:latin typeface="Times New Roman" pitchFamily="18" charset="0"/>
              </a:rPr>
              <a:t>				İHRACI ÖN İZNE BAĞLI</a:t>
            </a:r>
            <a:r>
              <a:rPr lang="tr-TR" altLang="tr-TR" sz="1800" b="1" kern="0" dirty="0">
                <a:solidFill>
                  <a:srgbClr val="000000"/>
                </a:solidFill>
                <a:effectLst>
                  <a:outerShdw blurRad="38100" dist="38100" dir="2700000" algn="tl">
                    <a:srgbClr val="C0C0C0"/>
                  </a:outerShdw>
                </a:effectLst>
                <a:latin typeface="Times New Roman" pitchFamily="18" charset="0"/>
              </a:rPr>
              <a:t> BAZI </a:t>
            </a:r>
            <a:r>
              <a:rPr lang="tr-TR" altLang="tr-TR" sz="1800" b="1" kern="0" dirty="0">
                <a:solidFill>
                  <a:srgbClr val="000000"/>
                </a:solidFill>
                <a:latin typeface="Times New Roman" pitchFamily="18" charset="0"/>
              </a:rPr>
              <a:t>MALLAR</a:t>
            </a:r>
          </a:p>
          <a:p>
            <a:pPr marL="342900" lvl="0" indent="-342900" algn="l" eaLnBrk="1" hangingPunct="1">
              <a:buFontTx/>
              <a:buChar char="•"/>
              <a:defRPr/>
            </a:pPr>
            <a:r>
              <a:rPr lang="tr-TR" altLang="tr-TR" sz="1900" kern="0" dirty="0">
                <a:solidFill>
                  <a:srgbClr val="000000"/>
                </a:solidFill>
                <a:latin typeface="Times New Roman" pitchFamily="18" charset="0"/>
              </a:rPr>
              <a:t>Askeri Patlayıcı Maddeler, Bunlara Ait Teknolojiler- Milli Savunma Bakanlığı	</a:t>
            </a:r>
          </a:p>
          <a:p>
            <a:pPr marL="342900" lvl="0" indent="-342900" algn="l" eaLnBrk="1" hangingPunct="1">
              <a:buFontTx/>
              <a:buChar char="•"/>
              <a:defRPr/>
            </a:pPr>
            <a:r>
              <a:rPr lang="tr-TR" altLang="tr-TR" sz="1900" kern="0" dirty="0">
                <a:solidFill>
                  <a:srgbClr val="000000"/>
                </a:solidFill>
                <a:latin typeface="Times New Roman" pitchFamily="18" charset="0"/>
              </a:rPr>
              <a:t>Afyon ve haşhaş kellesi- Sağlık Bakanlığı	</a:t>
            </a:r>
          </a:p>
          <a:p>
            <a:pPr marL="342900" lvl="0" indent="-342900" algn="l" eaLnBrk="1" hangingPunct="1">
              <a:buFontTx/>
              <a:buChar char="•"/>
              <a:defRPr/>
            </a:pPr>
            <a:r>
              <a:rPr lang="tr-TR" altLang="tr-TR" sz="1900" kern="0" dirty="0">
                <a:solidFill>
                  <a:srgbClr val="000000"/>
                </a:solidFill>
                <a:latin typeface="Times New Roman" pitchFamily="18" charset="0"/>
              </a:rPr>
              <a:t>Uyuşturucu maddeler ve 1972 tarihli Protokolle değiştirilen 1961 tarihli Uyuşturucu Maddeler Tek Sözleşmesi, 1971 tarihli </a:t>
            </a:r>
            <a:r>
              <a:rPr lang="tr-TR" altLang="tr-TR" sz="1900" kern="0" dirty="0" err="1">
                <a:solidFill>
                  <a:srgbClr val="000000"/>
                </a:solidFill>
                <a:latin typeface="Times New Roman" pitchFamily="18" charset="0"/>
              </a:rPr>
              <a:t>Psikotrop</a:t>
            </a:r>
            <a:r>
              <a:rPr lang="tr-TR" altLang="tr-TR" sz="1900" kern="0" dirty="0">
                <a:solidFill>
                  <a:srgbClr val="000000"/>
                </a:solidFill>
                <a:latin typeface="Times New Roman" pitchFamily="18" charset="0"/>
              </a:rPr>
              <a:t> Maddelere İlişkin Sözleşme ve 1988 tarihli Uyuşturucu ve </a:t>
            </a:r>
            <a:r>
              <a:rPr lang="tr-TR" altLang="tr-TR" sz="1900" kern="0" dirty="0" err="1">
                <a:solidFill>
                  <a:srgbClr val="000000"/>
                </a:solidFill>
                <a:latin typeface="Times New Roman" pitchFamily="18" charset="0"/>
              </a:rPr>
              <a:t>Psikotrop</a:t>
            </a:r>
            <a:r>
              <a:rPr lang="tr-TR" altLang="tr-TR" sz="1900" kern="0" dirty="0">
                <a:solidFill>
                  <a:srgbClr val="000000"/>
                </a:solidFill>
                <a:latin typeface="Times New Roman" pitchFamily="18" charset="0"/>
              </a:rPr>
              <a:t> Maddelerin Yasadışı Trafiğinin Önlenmesine İlişkin Birleşmiş Milletler Sözleşmesi kapsamındaki mallar- Sağlık Bakanlığı	</a:t>
            </a:r>
          </a:p>
          <a:p>
            <a:pPr marL="342900" lvl="0" indent="-342900" algn="l" eaLnBrk="1" hangingPunct="1">
              <a:buFontTx/>
              <a:buChar char="•"/>
              <a:defRPr/>
            </a:pPr>
            <a:r>
              <a:rPr lang="tr-TR" altLang="tr-TR" sz="1900" kern="0" dirty="0">
                <a:solidFill>
                  <a:srgbClr val="000000"/>
                </a:solidFill>
                <a:latin typeface="Times New Roman" pitchFamily="18" charset="0"/>
              </a:rPr>
              <a:t>Tehlikeli Atıkların </a:t>
            </a:r>
            <a:r>
              <a:rPr lang="tr-TR" altLang="tr-TR" sz="1900" kern="0" dirty="0" err="1">
                <a:solidFill>
                  <a:srgbClr val="000000"/>
                </a:solidFill>
                <a:latin typeface="Times New Roman" pitchFamily="18" charset="0"/>
              </a:rPr>
              <a:t>Sınırlarötesi</a:t>
            </a:r>
            <a:r>
              <a:rPr lang="tr-TR" altLang="tr-TR" sz="1900" kern="0" dirty="0">
                <a:solidFill>
                  <a:srgbClr val="000000"/>
                </a:solidFill>
                <a:latin typeface="Times New Roman" pitchFamily="18" charset="0"/>
              </a:rPr>
              <a:t> </a:t>
            </a:r>
            <a:r>
              <a:rPr lang="tr-TR" altLang="tr-TR" sz="1900" kern="0" dirty="0" err="1">
                <a:solidFill>
                  <a:srgbClr val="000000"/>
                </a:solidFill>
                <a:latin typeface="Times New Roman" pitchFamily="18" charset="0"/>
              </a:rPr>
              <a:t>Taşınımının</a:t>
            </a:r>
            <a:r>
              <a:rPr lang="tr-TR" altLang="tr-TR" sz="1900" kern="0" dirty="0">
                <a:solidFill>
                  <a:srgbClr val="000000"/>
                </a:solidFill>
                <a:latin typeface="Times New Roman" pitchFamily="18" charset="0"/>
              </a:rPr>
              <a:t> ve </a:t>
            </a:r>
            <a:r>
              <a:rPr lang="tr-TR" altLang="tr-TR" sz="1900" kern="0" dirty="0" err="1">
                <a:solidFill>
                  <a:srgbClr val="000000"/>
                </a:solidFill>
                <a:latin typeface="Times New Roman" pitchFamily="18" charset="0"/>
              </a:rPr>
              <a:t>Bertarafının</a:t>
            </a:r>
            <a:r>
              <a:rPr lang="tr-TR" altLang="tr-TR" sz="1900" kern="0" dirty="0">
                <a:solidFill>
                  <a:srgbClr val="000000"/>
                </a:solidFill>
                <a:latin typeface="Times New Roman" pitchFamily="18" charset="0"/>
              </a:rPr>
              <a:t> Kontrolüne İlişkin Basel Sözleşmesi Kapsamındaki mallar- Çevre ve Orman Bakanlığı</a:t>
            </a:r>
          </a:p>
          <a:p>
            <a:pPr marL="342900" lvl="0" indent="-342900" algn="l" eaLnBrk="1" hangingPunct="1">
              <a:buFontTx/>
              <a:buChar char="•"/>
              <a:defRPr/>
            </a:pPr>
            <a:r>
              <a:rPr lang="tr-TR" altLang="tr-TR" sz="1900" kern="0" dirty="0">
                <a:solidFill>
                  <a:srgbClr val="000000"/>
                </a:solidFill>
                <a:latin typeface="Times New Roman" pitchFamily="18" charset="0"/>
              </a:rPr>
              <a:t>Yaban domuzu, kurt, çakal, tilki, sansar, porsuk ile yılanlar, kaplumbağa ve kertenkelelerin canlı ve cansız halde ve bunların tanınabilir parçaları ile bunlardan mamul konfeksiyon- Çevre ve Orman Bakanlığı	</a:t>
            </a:r>
          </a:p>
          <a:p>
            <a:pPr marL="342900" lvl="0" indent="-342900" algn="l" eaLnBrk="1" hangingPunct="1">
              <a:buFontTx/>
              <a:buChar char="•"/>
              <a:defRPr/>
            </a:pPr>
            <a:r>
              <a:rPr lang="tr-TR" altLang="tr-TR" sz="1900" kern="0" dirty="0">
                <a:solidFill>
                  <a:srgbClr val="000000"/>
                </a:solidFill>
                <a:latin typeface="Times New Roman" pitchFamily="18" charset="0"/>
              </a:rPr>
              <a:t>Gübreler (Kimyevi gübreler hariç)-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Tohumluklar(Orman ağacı tohumları ve diğer yetiştirme materyalleri hariç)-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	</a:t>
            </a:r>
          </a:p>
          <a:p>
            <a:pPr marL="342900" lvl="0" indent="-342900" algn="l" eaLnBrk="1" hangingPunct="1">
              <a:buFontTx/>
              <a:buChar char="•"/>
              <a:defRPr/>
            </a:pPr>
            <a:r>
              <a:rPr lang="tr-TR" altLang="tr-TR" sz="1900" kern="0" dirty="0">
                <a:solidFill>
                  <a:srgbClr val="000000"/>
                </a:solidFill>
                <a:latin typeface="Times New Roman" pitchFamily="18" charset="0"/>
              </a:rPr>
              <a:t>Ankara (Tiftik) keçisi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	</a:t>
            </a:r>
          </a:p>
          <a:p>
            <a:pPr marL="342900" lvl="0" indent="-342900" algn="l" eaLnBrk="1" hangingPunct="1">
              <a:buFontTx/>
              <a:buChar char="•"/>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2665403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19</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altLang="tr-TR" sz="1800" b="1" kern="0" dirty="0">
                <a:solidFill>
                  <a:srgbClr val="000000"/>
                </a:solidFill>
                <a:latin typeface="Times New Roman" pitchFamily="18" charset="0"/>
              </a:rPr>
              <a:t>				İHRACI ÖN İZNE BAĞLI</a:t>
            </a:r>
            <a:r>
              <a:rPr lang="tr-TR" altLang="tr-TR" sz="1800" b="1" kern="0" dirty="0">
                <a:solidFill>
                  <a:srgbClr val="000000"/>
                </a:solidFill>
                <a:effectLst>
                  <a:outerShdw blurRad="38100" dist="38100" dir="2700000" algn="tl">
                    <a:srgbClr val="C0C0C0"/>
                  </a:outerShdw>
                </a:effectLst>
                <a:latin typeface="Times New Roman" pitchFamily="18" charset="0"/>
              </a:rPr>
              <a:t> BAZI </a:t>
            </a:r>
            <a:r>
              <a:rPr lang="tr-TR" altLang="tr-TR" sz="1800" b="1" kern="0" dirty="0">
                <a:solidFill>
                  <a:srgbClr val="000000"/>
                </a:solidFill>
                <a:latin typeface="Times New Roman" pitchFamily="18" charset="0"/>
              </a:rPr>
              <a:t>MALLAR</a:t>
            </a:r>
          </a:p>
          <a:p>
            <a:pPr marL="342900" lvl="0" indent="-342900" algn="l" eaLnBrk="1" hangingPunct="1">
              <a:buFontTx/>
              <a:buChar char="•"/>
              <a:defRPr/>
            </a:pPr>
            <a:r>
              <a:rPr lang="tr-TR" altLang="tr-TR" sz="1900" kern="0" dirty="0">
                <a:solidFill>
                  <a:srgbClr val="000000"/>
                </a:solidFill>
                <a:latin typeface="Times New Roman" pitchFamily="18" charset="0"/>
              </a:rPr>
              <a:t>Su ürünlerinden su ürünleri avcılığını düzenleyen esaslar çerçevesinde avlanması tamamen yasak olan cins ve nitelikteki su ürünleri-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Yarış atları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Yem Kanunu kapsamına giren yemler -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Veteriner İlaçları-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İhracatı kotayla veya başka herhangi bir kayıtla sınırlandırılan doğal çiçek soğanları	-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Damızlık büyük ve küçük baş hayvan-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	</a:t>
            </a:r>
          </a:p>
          <a:p>
            <a:pPr marL="342900" lvl="0" indent="-342900" algn="l" eaLnBrk="1" hangingPunct="1">
              <a:buFontTx/>
              <a:buChar char="•"/>
              <a:defRPr/>
            </a:pPr>
            <a:r>
              <a:rPr lang="tr-TR" altLang="tr-TR" sz="1900" kern="0" dirty="0">
                <a:solidFill>
                  <a:srgbClr val="000000"/>
                </a:solidFill>
                <a:latin typeface="Times New Roman" pitchFamily="18" charset="0"/>
              </a:rPr>
              <a:t>Doğa Mantarı(Sadece AB üyesi ülkelere yönelik ihracat için)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a:t>
            </a:r>
          </a:p>
          <a:p>
            <a:pPr marL="342900" lvl="0" indent="-342900" algn="l" eaLnBrk="1" hangingPunct="1">
              <a:buFontTx/>
              <a:buChar char="•"/>
              <a:defRPr/>
            </a:pPr>
            <a:r>
              <a:rPr lang="tr-TR" altLang="tr-TR" sz="1900" kern="0" dirty="0">
                <a:solidFill>
                  <a:srgbClr val="000000"/>
                </a:solidFill>
                <a:latin typeface="Times New Roman" pitchFamily="18" charset="0"/>
              </a:rPr>
              <a:t>Mavi yüzgeçli orkinos (</a:t>
            </a:r>
            <a:r>
              <a:rPr lang="tr-TR" altLang="tr-TR" sz="1900" kern="0" dirty="0" err="1">
                <a:solidFill>
                  <a:srgbClr val="000000"/>
                </a:solidFill>
                <a:latin typeface="Times New Roman" pitchFamily="18" charset="0"/>
              </a:rPr>
              <a:t>thynus</a:t>
            </a:r>
            <a:r>
              <a:rPr lang="tr-TR" altLang="tr-TR" sz="1900" kern="0" dirty="0">
                <a:solidFill>
                  <a:srgbClr val="000000"/>
                </a:solidFill>
                <a:latin typeface="Times New Roman" pitchFamily="18" charset="0"/>
              </a:rPr>
              <a:t> </a:t>
            </a:r>
            <a:r>
              <a:rPr lang="tr-TR" altLang="tr-TR" sz="1900" kern="0" dirty="0" err="1">
                <a:solidFill>
                  <a:srgbClr val="000000"/>
                </a:solidFill>
                <a:latin typeface="Times New Roman" pitchFamily="18" charset="0"/>
              </a:rPr>
              <a:t>thunnus</a:t>
            </a:r>
            <a:r>
              <a:rPr lang="tr-TR" altLang="tr-TR" sz="1900" kern="0" dirty="0">
                <a:solidFill>
                  <a:srgbClr val="000000"/>
                </a:solidFill>
                <a:latin typeface="Times New Roman" pitchFamily="18" charset="0"/>
              </a:rPr>
              <a:t>) (canlı, taze soğutulmuş, dondurulmuş veya işlenmiş) -Tarım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	</a:t>
            </a:r>
          </a:p>
          <a:p>
            <a:pPr marL="342900" lvl="0" indent="-342900" algn="l" eaLnBrk="1" hangingPunct="1">
              <a:buFontTx/>
              <a:buChar char="•"/>
              <a:defRPr/>
            </a:pPr>
            <a:r>
              <a:rPr lang="tr-TR" altLang="tr-TR" sz="1900" kern="0" dirty="0">
                <a:solidFill>
                  <a:srgbClr val="000000"/>
                </a:solidFill>
                <a:latin typeface="Times New Roman" pitchFamily="18" charset="0"/>
              </a:rPr>
              <a:t>Nükleer ve Nükleer Çift Kullanımlı Eşyaların İhracatında İzne Esas Olacak Belgelerin Verilmesine İlişkin Yönetmelik kapsamındaki mallar	-Türkiye Atom Enerjisi Kurumu	</a:t>
            </a:r>
          </a:p>
          <a:p>
            <a:pPr marL="342900" lvl="0" indent="-342900" algn="l" eaLnBrk="1" hangingPunct="1">
              <a:buFontTx/>
              <a:buChar char="•"/>
              <a:defRPr/>
            </a:pPr>
            <a:r>
              <a:rPr lang="tr-TR" altLang="tr-TR" sz="1900" kern="0" dirty="0">
                <a:solidFill>
                  <a:srgbClr val="000000"/>
                </a:solidFill>
                <a:latin typeface="Times New Roman" pitchFamily="18" charset="0"/>
              </a:rPr>
              <a:t>Füze Teknolojisi Kontrol Rejimi Ekipman, Yazılım ve Teknoloji </a:t>
            </a:r>
            <a:r>
              <a:rPr lang="tr-TR" altLang="tr-TR" sz="1900" kern="0" dirty="0" err="1">
                <a:solidFill>
                  <a:srgbClr val="000000"/>
                </a:solidFill>
                <a:latin typeface="Times New Roman" pitchFamily="18" charset="0"/>
              </a:rPr>
              <a:t>Ek'i</a:t>
            </a:r>
            <a:r>
              <a:rPr lang="tr-TR" altLang="tr-TR" sz="1900" kern="0" dirty="0">
                <a:solidFill>
                  <a:srgbClr val="000000"/>
                </a:solidFill>
                <a:latin typeface="Times New Roman" pitchFamily="18" charset="0"/>
              </a:rPr>
              <a:t> Dahilindeki Malzemeler-Milli Savunma Bakanlığı	</a:t>
            </a:r>
          </a:p>
          <a:p>
            <a:pPr marL="342900" lvl="0" indent="-342900" algn="l" eaLnBrk="1" hangingPunct="1">
              <a:buFontTx/>
              <a:buChar char="•"/>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545441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SUNUM PLANI</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tr-TR" alt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graphicFrame>
        <p:nvGraphicFramePr>
          <p:cNvPr id="9" name="Diyagram 8"/>
          <p:cNvGraphicFramePr/>
          <p:nvPr>
            <p:extLst>
              <p:ext uri="{D42A27DB-BD31-4B8C-83A1-F6EECF244321}">
                <p14:modId xmlns:p14="http://schemas.microsoft.com/office/powerpoint/2010/main" val="1622959592"/>
              </p:ext>
            </p:extLst>
          </p:nvPr>
        </p:nvGraphicFramePr>
        <p:xfrm>
          <a:off x="2032000" y="1148898"/>
          <a:ext cx="8102600" cy="4989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1431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20</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defRPr/>
            </a:pPr>
            <a:r>
              <a:rPr lang="tr-TR" altLang="tr-TR" sz="1800" b="1" kern="0" dirty="0">
                <a:solidFill>
                  <a:srgbClr val="000000"/>
                </a:solidFill>
                <a:latin typeface="Times New Roman" pitchFamily="18" charset="0"/>
              </a:rPr>
              <a:t>				İHRACI ÖN İZNE BAĞLI</a:t>
            </a:r>
            <a:r>
              <a:rPr lang="tr-TR" altLang="tr-TR" sz="1800" b="1" kern="0" dirty="0">
                <a:solidFill>
                  <a:srgbClr val="000000"/>
                </a:solidFill>
                <a:effectLst>
                  <a:outerShdw blurRad="38100" dist="38100" dir="2700000" algn="tl">
                    <a:srgbClr val="C0C0C0"/>
                  </a:outerShdw>
                </a:effectLst>
                <a:latin typeface="Times New Roman" pitchFamily="18" charset="0"/>
              </a:rPr>
              <a:t> BAZI </a:t>
            </a:r>
            <a:r>
              <a:rPr lang="tr-TR" altLang="tr-TR" sz="1800" b="1" kern="0" dirty="0">
                <a:solidFill>
                  <a:srgbClr val="000000"/>
                </a:solidFill>
                <a:latin typeface="Times New Roman" pitchFamily="18" charset="0"/>
              </a:rPr>
              <a:t>MALLAR</a:t>
            </a:r>
          </a:p>
          <a:p>
            <a:pPr marL="342900" lvl="0" indent="-342900" algn="l" eaLnBrk="1" hangingPunct="1">
              <a:buFontTx/>
              <a:buChar char="•"/>
              <a:defRPr/>
            </a:pPr>
            <a:r>
              <a:rPr lang="tr-TR" altLang="tr-TR" sz="1900" kern="0" dirty="0">
                <a:solidFill>
                  <a:srgbClr val="000000"/>
                </a:solidFill>
                <a:latin typeface="Times New Roman" pitchFamily="18" charset="0"/>
              </a:rPr>
              <a:t>Şeker-T.C. Şeker Kurumu	</a:t>
            </a:r>
          </a:p>
          <a:p>
            <a:pPr marL="342900" lvl="0" indent="-342900" algn="l" eaLnBrk="1" hangingPunct="1">
              <a:buFontTx/>
              <a:buChar char="•"/>
              <a:defRPr/>
            </a:pPr>
            <a:r>
              <a:rPr lang="tr-TR" altLang="tr-TR" sz="1900" kern="0" dirty="0">
                <a:solidFill>
                  <a:srgbClr val="000000"/>
                </a:solidFill>
                <a:latin typeface="Times New Roman" pitchFamily="18" charset="0"/>
              </a:rPr>
              <a:t>20- Orman ağacı tohumları ve diğer yetiştirme materyalleri-Çevre ve Orman Bakanlığı	</a:t>
            </a:r>
          </a:p>
          <a:p>
            <a:pPr marL="342900" lvl="0" indent="-342900" algn="l" eaLnBrk="1" hangingPunct="1">
              <a:buFontTx/>
              <a:buChar char="•"/>
              <a:defRPr/>
            </a:pPr>
            <a:r>
              <a:rPr lang="tr-TR" altLang="tr-TR" sz="1900" kern="0" dirty="0">
                <a:solidFill>
                  <a:srgbClr val="000000"/>
                </a:solidFill>
                <a:latin typeface="Times New Roman" pitchFamily="18" charset="0"/>
              </a:rPr>
              <a:t>21-87/12028 Karar sayılı Tekel Dışı Bırakılan Patlayıcı Maddelerle Av Malzemesi ve Benzerlerinin Üretimi, İthali, Taşınması, Saklanması, Depolanması, Satışı, Kullanılması, Yok Edilmesi, Denetlenmesi Usul ve Esaslarına İlişkin Tüzük kapsamına giren patlayıcı maddeler (harp silah ve mühimmatı hariç) -	İçişleri Bakanlığı (Emniyet Genel Müdürlüğü)	</a:t>
            </a:r>
          </a:p>
          <a:p>
            <a:pPr marL="342900" lvl="0" indent="-342900" algn="l" eaLnBrk="1" hangingPunct="1">
              <a:buFontTx/>
              <a:buChar char="•"/>
              <a:defRPr/>
            </a:pPr>
            <a:r>
              <a:rPr lang="tr-TR" altLang="tr-TR" sz="1900" kern="0" dirty="0">
                <a:solidFill>
                  <a:srgbClr val="000000"/>
                </a:solidFill>
                <a:latin typeface="Times New Roman" pitchFamily="18" charset="0"/>
              </a:rPr>
              <a:t>Zeytin fidanı (tescili yapılmış ve Milli Çeşit Listesi'nde yayımlanmış olan çeşitlerinin yurt içerisinde sertifikalandırılmış olanları)-Tarım ve </a:t>
            </a:r>
            <a:r>
              <a:rPr lang="tr-TR" altLang="tr-TR" sz="1900" kern="0" dirty="0" err="1">
                <a:solidFill>
                  <a:srgbClr val="000000"/>
                </a:solidFill>
                <a:latin typeface="Times New Roman" pitchFamily="18" charset="0"/>
              </a:rPr>
              <a:t>Köyişleri</a:t>
            </a:r>
            <a:r>
              <a:rPr lang="tr-TR" altLang="tr-TR" sz="1900" kern="0" dirty="0">
                <a:solidFill>
                  <a:srgbClr val="000000"/>
                </a:solidFill>
                <a:latin typeface="Times New Roman" pitchFamily="18" charset="0"/>
              </a:rPr>
              <a:t> Bakanlığı	</a:t>
            </a:r>
          </a:p>
          <a:p>
            <a:pPr marL="342900" lvl="0" indent="-342900" algn="l" eaLnBrk="1" hangingPunct="1">
              <a:buFontTx/>
              <a:buChar char="•"/>
              <a:defRPr/>
            </a:pPr>
            <a:r>
              <a:rPr lang="tr-TR" altLang="tr-TR" sz="1900" kern="0" dirty="0" err="1">
                <a:solidFill>
                  <a:srgbClr val="000000"/>
                </a:solidFill>
                <a:latin typeface="Times New Roman" pitchFamily="18" charset="0"/>
              </a:rPr>
              <a:t>Wassenaar</a:t>
            </a:r>
            <a:r>
              <a:rPr lang="tr-TR" altLang="tr-TR" sz="1900" kern="0" dirty="0">
                <a:solidFill>
                  <a:srgbClr val="000000"/>
                </a:solidFill>
                <a:latin typeface="Times New Roman" pitchFamily="18" charset="0"/>
              </a:rPr>
              <a:t> Düzenlemesi Mühimmat Listesi Kapsamındaki Malzemeler-Milli Savunma Bakanlığı</a:t>
            </a:r>
          </a:p>
          <a:p>
            <a:pPr marL="342900" lvl="0" indent="-342900" algn="l" eaLnBrk="1" hangingPunct="1">
              <a:buFontTx/>
              <a:buChar char="•"/>
              <a:defRPr/>
            </a:pPr>
            <a:r>
              <a:rPr lang="tr-TR" altLang="tr-TR" sz="1900" kern="0" dirty="0">
                <a:solidFill>
                  <a:srgbClr val="000000"/>
                </a:solidFill>
                <a:latin typeface="Times New Roman" pitchFamily="18" charset="0"/>
              </a:rPr>
              <a:t>Yaprak tütün, tütün döküntüleri-Tütün ve Alkol Piyasası Düzenleme Kurumu</a:t>
            </a:r>
          </a:p>
          <a:p>
            <a:pPr marL="342900" lvl="0" indent="-342900" algn="l" eaLnBrk="1" hangingPunct="1">
              <a:buFontTx/>
              <a:buChar char="•"/>
              <a:defRPr/>
            </a:pPr>
            <a:endParaRPr lang="tr-TR" altLang="tr-TR" sz="1900" kern="0" dirty="0">
              <a:solidFill>
                <a:srgbClr val="000000"/>
              </a:solidFill>
              <a:latin typeface="Times New Roman" pitchFamily="18" charset="0"/>
            </a:endParaRPr>
          </a:p>
          <a:p>
            <a:pPr marL="342900" lvl="0" indent="-342900" algn="l" eaLnBrk="1" hangingPunct="1">
              <a:buFontTx/>
              <a:buChar char="•"/>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8546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ctr" defTabSz="914400" rtl="0" eaLnBrk="1" fontAlgn="base" latinLnBrk="0" hangingPunct="1">
              <a:lnSpc>
                <a:spcPct val="120000"/>
              </a:lnSpc>
              <a:spcBef>
                <a:spcPct val="20000"/>
              </a:spcBef>
              <a:spcAft>
                <a:spcPct val="0"/>
              </a:spcAft>
              <a:buClrTx/>
              <a:buSzTx/>
              <a:buFont typeface="Arial" panose="020B0604020202020204" pitchFamily="34" charset="0"/>
              <a:buNone/>
              <a:tabLst/>
              <a:defRPr/>
            </a:pPr>
            <a:r>
              <a:rPr kumimoji="0" lang="tr-TR" altLang="tr-TR" sz="3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İHRACAT PROSEDÜRLERİ</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mn-cs"/>
              </a:rPr>
              <a:t>İhraç edilecek ürüne,</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rgbClr val="FF0000"/>
                </a:solidFill>
                <a:effectLst/>
                <a:uLnTx/>
                <a:uFillTx/>
                <a:latin typeface="Times New Roman" panose="02020603050405020304" pitchFamily="18" charset="0"/>
                <a:ea typeface="+mn-ea"/>
                <a:cs typeface="+mn-cs"/>
              </a:rPr>
              <a:t>İhracat şekline,</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İhracat yapılacak ülkeye</a:t>
            </a:r>
          </a:p>
          <a:p>
            <a:pPr marL="342900" marR="0" lvl="0" indent="-342900" algn="l" defTabSz="914400" rtl="0" eaLnBrk="1" fontAlgn="base" latinLnBrk="0" hangingPunct="1">
              <a:lnSpc>
                <a:spcPct val="120000"/>
              </a:lnSpc>
              <a:spcBef>
                <a:spcPct val="20000"/>
              </a:spcBef>
              <a:spcAft>
                <a:spcPct val="0"/>
              </a:spcAft>
              <a:buClrTx/>
              <a:buSzTx/>
              <a:buFont typeface="Arial" panose="020B0604020202020204" pitchFamily="34" charset="0"/>
              <a:buNone/>
              <a:tabLst/>
              <a:defRPr/>
            </a:pPr>
            <a:r>
              <a:rPr kumimoji="0" lang="tr-TR" altLang="tr-TR" sz="3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göre değişmektedir.</a:t>
            </a: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62998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4" name="Diyagram 3"/>
          <p:cNvGraphicFramePr/>
          <p:nvPr>
            <p:extLst>
              <p:ext uri="{D42A27DB-BD31-4B8C-83A1-F6EECF244321}">
                <p14:modId xmlns:p14="http://schemas.microsoft.com/office/powerpoint/2010/main" val="487163378"/>
              </p:ext>
            </p:extLst>
          </p:nvPr>
        </p:nvGraphicFramePr>
        <p:xfrm>
          <a:off x="1539140" y="1013027"/>
          <a:ext cx="8106665" cy="52251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7827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23</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KONSİNYE İHRACAT</a:t>
            </a:r>
          </a:p>
          <a:p>
            <a:pPr marL="457200" indent="-457200" algn="just" eaLnBrk="1" hangingPunct="1">
              <a:lnSpc>
                <a:spcPct val="90000"/>
              </a:lnSpc>
              <a:spcBef>
                <a:spcPct val="0"/>
              </a:spcBef>
              <a:buFont typeface="Wingdings" panose="05000000000000000000" pitchFamily="2" charset="2"/>
              <a:buChar char="v"/>
              <a:defRPr/>
            </a:pPr>
            <a:r>
              <a:rPr lang="tr-TR" altLang="tr-TR" sz="2800" dirty="0">
                <a:solidFill>
                  <a:srgbClr val="FF0000"/>
                </a:solidFill>
                <a:latin typeface="Times New Roman" panose="02020603050405020304" pitchFamily="18" charset="0"/>
              </a:rPr>
              <a:t> </a:t>
            </a:r>
            <a:r>
              <a:rPr lang="tr-TR" altLang="tr-TR" sz="2800" dirty="0">
                <a:solidFill>
                  <a:schemeClr val="tx1"/>
                </a:solidFill>
                <a:latin typeface="Times New Roman" panose="02020603050405020304" pitchFamily="18" charset="0"/>
              </a:rPr>
              <a:t>Kesin satışı daha sonra yapılmak üzere dış alıcılara, komisyonculara, ihracatçının yurtdışındaki şube ve temsilciliklerine mal gönderilmesidir.</a:t>
            </a:r>
          </a:p>
          <a:p>
            <a:pPr marL="457200" indent="-457200" algn="just" eaLnBrk="1" hangingPunct="1">
              <a:lnSpc>
                <a:spcPct val="90000"/>
              </a:lnSpc>
              <a:spcBef>
                <a:spcPct val="0"/>
              </a:spcBef>
              <a:buFont typeface="Wingdings" panose="05000000000000000000" pitchFamily="2" charset="2"/>
              <a:buChar char="v"/>
              <a:defRPr/>
            </a:pPr>
            <a:endParaRPr lang="tr-TR" altLang="tr-TR" sz="2800" dirty="0">
              <a:solidFill>
                <a:schemeClr val="tx1"/>
              </a:solidFill>
              <a:latin typeface="Times New Roman" panose="02020603050405020304" pitchFamily="18" charset="0"/>
            </a:endParaRPr>
          </a:p>
          <a:p>
            <a:pPr algn="just" eaLnBrk="1" hangingPunct="1">
              <a:lnSpc>
                <a:spcPct val="90000"/>
              </a:lnSpc>
              <a:spcBef>
                <a:spcPct val="0"/>
              </a:spcBef>
              <a:defRPr/>
            </a:pPr>
            <a:endParaRPr lang="tr-TR" altLang="tr-TR" sz="2800" dirty="0">
              <a:solidFill>
                <a:schemeClr val="tx1"/>
              </a:solidFill>
              <a:latin typeface="Times New Roman" panose="02020603050405020304" pitchFamily="18" charset="0"/>
            </a:endParaRPr>
          </a:p>
          <a:p>
            <a:pPr algn="just" eaLnBrk="1" hangingPunct="1">
              <a:lnSpc>
                <a:spcPct val="90000"/>
              </a:lnSpc>
              <a:spcBef>
                <a:spcPct val="0"/>
              </a:spcBef>
              <a:defRPr/>
            </a:pPr>
            <a:endParaRPr lang="tr-TR" altLang="tr-TR" sz="2800" dirty="0">
              <a:solidFill>
                <a:srgbClr val="FF0000"/>
              </a:solidFill>
              <a:latin typeface="Times New Roman" pitchFamily="18" charset="0"/>
            </a:endParaRPr>
          </a:p>
          <a:p>
            <a:endParaRPr lang="tr-TR" sz="2800" dirty="0">
              <a:solidFill>
                <a:srgbClr val="002060"/>
              </a:solidFill>
              <a:ea typeface="+mj-ea"/>
              <a:cs typeface="+mj-cs"/>
            </a:endParaRPr>
          </a:p>
          <a:p>
            <a:pPr marL="514350" indent="-514350" algn="l">
              <a:buFont typeface="Wingdings" panose="05000000000000000000" pitchFamily="2" charset="2"/>
              <a:buChar char="v"/>
            </a:pPr>
            <a:r>
              <a:rPr lang="tr-TR" sz="2800" dirty="0">
                <a:solidFill>
                  <a:srgbClr val="FF0000"/>
                </a:solidFill>
                <a:ea typeface="+mj-ea"/>
                <a:cs typeface="+mj-cs"/>
              </a:rPr>
              <a:t> </a:t>
            </a:r>
            <a:r>
              <a:rPr lang="tr-TR" sz="2800" dirty="0">
                <a:solidFill>
                  <a:schemeClr val="tx1"/>
                </a:solidFill>
                <a:ea typeface="+mj-ea"/>
                <a:cs typeface="+mj-cs"/>
              </a:rPr>
              <a:t>Konsinye olarak gönderilen malın, ihraç tarihinden itibaren 1 yıl içinde kesin satışı yapılmalıdır. Süresi içerisinde satılamazsa gümrük mevzuatı çerçevesinde yurda getirilmelidir.</a:t>
            </a: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graphicFrame>
        <p:nvGraphicFramePr>
          <p:cNvPr id="4" name="Diyagram 3"/>
          <p:cNvGraphicFramePr/>
          <p:nvPr>
            <p:extLst>
              <p:ext uri="{D42A27DB-BD31-4B8C-83A1-F6EECF244321}">
                <p14:modId xmlns:p14="http://schemas.microsoft.com/office/powerpoint/2010/main" val="3816535799"/>
              </p:ext>
            </p:extLst>
          </p:nvPr>
        </p:nvGraphicFramePr>
        <p:xfrm>
          <a:off x="1219200" y="2823953"/>
          <a:ext cx="9047547" cy="152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9621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24</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GEÇİCİ İHRACAT</a:t>
            </a:r>
          </a:p>
          <a:p>
            <a:pPr marL="514350" lvl="0" indent="-514350" algn="l" eaLnBrk="1" hangingPunct="1">
              <a:buFont typeface="Wingdings" panose="05000000000000000000" pitchFamily="2" charset="2"/>
              <a:buChar char="v"/>
            </a:pPr>
            <a:r>
              <a:rPr lang="tr-TR" altLang="tr-TR" sz="2800" b="1" kern="0" dirty="0">
                <a:solidFill>
                  <a:srgbClr val="FF0000"/>
                </a:solidFill>
                <a:latin typeface="Times New Roman" panose="02020603050405020304" pitchFamily="18" charset="0"/>
              </a:rPr>
              <a:t> </a:t>
            </a:r>
            <a:r>
              <a:rPr lang="tr-TR" altLang="tr-TR" sz="2800" b="1" kern="0" dirty="0">
                <a:solidFill>
                  <a:schemeClr val="tx1"/>
                </a:solidFill>
                <a:latin typeface="Times New Roman" panose="02020603050405020304" pitchFamily="18" charset="0"/>
              </a:rPr>
              <a:t>Hariçte İşleme Rejimi kapsamında yapılan ihracat</a:t>
            </a:r>
          </a:p>
          <a:p>
            <a:pPr marL="342900" lvl="0" indent="-342900" algn="just" eaLnBrk="1" hangingPunct="1"/>
            <a:r>
              <a:rPr lang="tr-TR" altLang="tr-TR" sz="2800" kern="0" dirty="0">
                <a:solidFill>
                  <a:schemeClr val="tx1"/>
                </a:solidFill>
                <a:latin typeface="Arial"/>
              </a:rPr>
              <a:t>	</a:t>
            </a:r>
            <a:r>
              <a:rPr lang="tr-TR" altLang="tr-TR" sz="2400" kern="0" dirty="0">
                <a:solidFill>
                  <a:schemeClr val="tx1"/>
                </a:solidFill>
                <a:latin typeface="Arial"/>
              </a:rPr>
              <a:t>Serbest dolaşımdaki eşyanın işlenmek, tamir edilmek veya yenilenmek üzere geçici olarak ihraç edilmesi ve işlem görmüş ürünün tam veya kısmi muafiyetten yararlanarak serbest dolaşıma girmesinin sağlanması</a:t>
            </a:r>
            <a:r>
              <a:rPr lang="tr-TR" altLang="tr-TR" sz="2800" kern="0" dirty="0">
                <a:solidFill>
                  <a:schemeClr val="tx1"/>
                </a:solidFill>
                <a:latin typeface="Arial"/>
              </a:rPr>
              <a:t> </a:t>
            </a:r>
            <a:endParaRPr lang="tr-TR" altLang="tr-TR" sz="2800" kern="0" dirty="0">
              <a:solidFill>
                <a:schemeClr val="tx1"/>
              </a:solidFill>
              <a:latin typeface="Times New Roman" panose="02020603050405020304" pitchFamily="18" charset="0"/>
            </a:endParaRPr>
          </a:p>
          <a:p>
            <a:pPr marL="457200" lvl="0" indent="-457200" algn="l" eaLnBrk="1" hangingPunct="1">
              <a:buFont typeface="Wingdings" panose="05000000000000000000" pitchFamily="2" charset="2"/>
              <a:buChar char="v"/>
            </a:pPr>
            <a:r>
              <a:rPr lang="tr-TR" altLang="tr-TR" sz="2800" b="1" kern="0" dirty="0">
                <a:solidFill>
                  <a:srgbClr val="FF0000"/>
                </a:solidFill>
                <a:latin typeface="Times New Roman" panose="02020603050405020304" pitchFamily="18" charset="0"/>
              </a:rPr>
              <a:t> </a:t>
            </a:r>
            <a:r>
              <a:rPr lang="tr-TR" altLang="tr-TR" sz="2800" b="1" kern="0" dirty="0">
                <a:solidFill>
                  <a:schemeClr val="tx1"/>
                </a:solidFill>
                <a:latin typeface="Times New Roman" panose="02020603050405020304" pitchFamily="18" charset="0"/>
              </a:rPr>
              <a:t>Ticari Kiralama yoluyla yapılan ihracat</a:t>
            </a:r>
          </a:p>
          <a:p>
            <a:pPr marL="342900" lvl="0" indent="-342900" algn="just" eaLnBrk="1" hangingPunct="1"/>
            <a:r>
              <a:rPr lang="tr-TR" altLang="tr-TR" sz="2800" kern="0" dirty="0">
                <a:solidFill>
                  <a:schemeClr val="tx1"/>
                </a:solidFill>
                <a:latin typeface="Arial"/>
              </a:rPr>
              <a:t>	</a:t>
            </a:r>
            <a:r>
              <a:rPr lang="tr-TR" altLang="tr-TR" sz="2400" kern="0" dirty="0">
                <a:solidFill>
                  <a:schemeClr val="tx1"/>
                </a:solidFill>
                <a:latin typeface="Arial"/>
              </a:rPr>
              <a:t>Malların kira bedeli karşılığında, belirli bir süre kullanılmak üzere geçici olarak Türkiye gümrük bölgesi dışına veya serbest bölgelere çıkarılması</a:t>
            </a:r>
            <a:endParaRPr lang="tr-TR" altLang="tr-TR" sz="24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2727942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25</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BEDELSİZ İHRACAT</a:t>
            </a:r>
          </a:p>
          <a:p>
            <a:endParaRPr lang="tr-TR" altLang="tr-TR" sz="2800" dirty="0">
              <a:solidFill>
                <a:srgbClr val="FF0000"/>
              </a:solidFill>
              <a:latin typeface="Times New Roman" panose="02020603050405020304" pitchFamily="18" charset="0"/>
            </a:endParaRPr>
          </a:p>
          <a:p>
            <a:pPr marL="609600" indent="-609600" eaLnBrk="1" hangingPunct="1">
              <a:lnSpc>
                <a:spcPct val="120000"/>
              </a:lnSpc>
              <a:defRPr/>
            </a:pPr>
            <a:r>
              <a:rPr lang="tr-TR" sz="2400" i="1" dirty="0">
                <a:solidFill>
                  <a:schemeClr val="tx1"/>
                </a:solidFill>
                <a:latin typeface="Times New Roman" pitchFamily="18" charset="0"/>
              </a:rPr>
              <a:t>Bedelsiz İhracat İlişkin Tebliğ (ihracat 2008/12) </a:t>
            </a:r>
            <a:endParaRPr lang="tr-TR" sz="2400" b="1" i="1" dirty="0">
              <a:solidFill>
                <a:schemeClr val="tx1"/>
              </a:solidFill>
              <a:effectLst>
                <a:outerShdw blurRad="38100" dist="38100" dir="2700000" algn="tl">
                  <a:srgbClr val="C0C0C0"/>
                </a:outerShdw>
              </a:effectLst>
              <a:latin typeface="Times New Roman" pitchFamily="18" charset="0"/>
            </a:endParaRPr>
          </a:p>
          <a:p>
            <a:pPr marL="609600" indent="-609600" eaLnBrk="1" hangingPunct="1">
              <a:lnSpc>
                <a:spcPct val="120000"/>
              </a:lnSpc>
              <a:defRPr/>
            </a:pPr>
            <a:r>
              <a:rPr lang="tr-TR" sz="2400" i="1" dirty="0">
                <a:solidFill>
                  <a:schemeClr val="tx1"/>
                </a:solidFill>
                <a:latin typeface="Times New Roman" pitchFamily="18" charset="0"/>
              </a:rPr>
              <a:t>Karşılığında yurt dışından bir ödeme yapılmaksızın yurt dışına mal çıkarılmasıdır.</a:t>
            </a:r>
          </a:p>
          <a:p>
            <a:pPr marL="609600" indent="-609600" eaLnBrk="1" hangingPunct="1">
              <a:lnSpc>
                <a:spcPct val="120000"/>
              </a:lnSpc>
              <a:defRPr/>
            </a:pPr>
            <a:endParaRPr lang="tr-TR" sz="2400" i="1" dirty="0">
              <a:solidFill>
                <a:schemeClr val="tx1"/>
              </a:solidFill>
              <a:latin typeface="Times New Roman" pitchFamily="18" charset="0"/>
            </a:endParaRPr>
          </a:p>
          <a:p>
            <a:pPr algn="just"/>
            <a:r>
              <a:rPr lang="tr-TR" altLang="tr-TR" sz="2400" kern="0" dirty="0">
                <a:solidFill>
                  <a:srgbClr val="FF0000"/>
                </a:solidFill>
                <a:latin typeface="Times New Roman" panose="02020603050405020304" pitchFamily="18" charset="0"/>
              </a:rPr>
              <a:t>ÖRNEK:</a:t>
            </a:r>
            <a:r>
              <a:rPr lang="tr-TR" altLang="tr-TR" sz="2400" kern="0" dirty="0">
                <a:solidFill>
                  <a:schemeClr val="tx1"/>
                </a:solidFill>
                <a:latin typeface="Times New Roman" panose="02020603050405020304" pitchFamily="18" charset="0"/>
              </a:rPr>
              <a:t> hediyeler, miktarı ticari teamüllere uygun numuneler ile reklam ve tanıtım malları, insani yardım malzemeleri..</a:t>
            </a: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436033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26</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SERBEST BÖLGEYE İHRACAT</a:t>
            </a:r>
          </a:p>
          <a:p>
            <a:endParaRPr lang="tr-TR" altLang="tr-TR" sz="2800" dirty="0">
              <a:solidFill>
                <a:srgbClr val="FF0000"/>
              </a:solidFill>
              <a:latin typeface="Times New Roman" panose="02020603050405020304" pitchFamily="18" charset="0"/>
            </a:endParaRPr>
          </a:p>
          <a:p>
            <a:pPr marL="342900" lvl="0" indent="-342900" algn="just" eaLnBrk="1" hangingPunct="1">
              <a:lnSpc>
                <a:spcPct val="80000"/>
              </a:lnSpc>
              <a:buFont typeface="Wingdings" panose="05000000000000000000" pitchFamily="2" charset="2"/>
              <a:buChar char="v"/>
              <a:defRPr/>
            </a:pPr>
            <a:r>
              <a:rPr lang="tr-TR" sz="2400" kern="0" dirty="0">
                <a:solidFill>
                  <a:srgbClr val="000000"/>
                </a:solidFill>
                <a:latin typeface="Times New Roman" pitchFamily="18" charset="0"/>
              </a:rPr>
              <a:t>Serbest bölgeler, ülkenin siyasi sınırları içinde olmakla beraber gümrük hattı dışında sayılan yerlerdir.</a:t>
            </a:r>
          </a:p>
          <a:p>
            <a:pPr marL="342900" lvl="0" indent="-342900" algn="just" eaLnBrk="1" hangingPunct="1">
              <a:lnSpc>
                <a:spcPct val="80000"/>
              </a:lnSpc>
              <a:buFont typeface="Wingdings" panose="05000000000000000000" pitchFamily="2" charset="2"/>
              <a:buChar char="v"/>
              <a:defRPr/>
            </a:pPr>
            <a:r>
              <a:rPr lang="tr-TR" sz="2400" kern="0" dirty="0">
                <a:solidFill>
                  <a:srgbClr val="000000"/>
                </a:solidFill>
                <a:latin typeface="Times New Roman" pitchFamily="18" charset="0"/>
              </a:rPr>
              <a:t>Serbest bölgeler gümrük bölgesi dışında sayıldığından, serbest bölgeler ile Türkiye arasında yapılan ticarette dış ticaret rejimi hükümleri uygulanır. Bu çerçevede: bir malın ihracat mevzuatı ve gümrük mevzuatına uygun bir şekilde serbest bölgelere çıkarılması ihracat sayılır.</a:t>
            </a:r>
            <a:endParaRPr lang="tr-TR" sz="2400" kern="0" dirty="0">
              <a:solidFill>
                <a:srgbClr val="000000"/>
              </a:solidFill>
              <a:latin typeface="Arial"/>
            </a:endParaRPr>
          </a:p>
          <a:p>
            <a:pPr marL="342900" lvl="0" indent="-342900" algn="just" eaLnBrk="1" hangingPunct="1">
              <a:lnSpc>
                <a:spcPct val="80000"/>
              </a:lnSpc>
              <a:buFont typeface="Wingdings" panose="05000000000000000000" pitchFamily="2" charset="2"/>
              <a:buChar char="v"/>
              <a:defRPr/>
            </a:pPr>
            <a:r>
              <a:rPr lang="tr-TR" sz="2400" kern="0" dirty="0">
                <a:solidFill>
                  <a:srgbClr val="000000"/>
                </a:solidFill>
                <a:latin typeface="Times New Roman" pitchFamily="18" charset="0"/>
              </a:rPr>
              <a:t>Serbest bölgelerde vergi, resim, harç ve gümrük mükellefiyetlerine dair mevzuat uygulanmaz.</a:t>
            </a:r>
          </a:p>
          <a:p>
            <a:pPr marL="342900" lvl="0" indent="-342900" algn="just" eaLnBrk="1" hangingPunct="1">
              <a:lnSpc>
                <a:spcPct val="80000"/>
              </a:lnSpc>
              <a:buFont typeface="Wingdings" panose="05000000000000000000" pitchFamily="2" charset="2"/>
              <a:buChar char="v"/>
              <a:defRPr/>
            </a:pPr>
            <a:r>
              <a:rPr lang="tr-TR" sz="2400" kern="0" dirty="0">
                <a:solidFill>
                  <a:srgbClr val="000000"/>
                </a:solidFill>
                <a:latin typeface="Times New Roman" pitchFamily="18" charset="0"/>
              </a:rPr>
              <a:t>Fiyat, kalite ve standartlarla ilgili olarak kamu kurum ve kuruluşlarına verilen yetkiler serbest bölgelerde 	uygulanmaz.</a:t>
            </a:r>
          </a:p>
          <a:p>
            <a:pPr algn="l"/>
            <a:endParaRPr lang="tr-TR" altLang="tr-TR" sz="24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4711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27</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YURT DIŞI MÜTEAHHİTLİK HİZMETLERİ KAPSAMINDA YAPILACAK İHRACAT </a:t>
            </a:r>
          </a:p>
          <a:p>
            <a:endParaRPr lang="tr-TR" altLang="tr-TR" sz="2800" dirty="0">
              <a:solidFill>
                <a:srgbClr val="FF0000"/>
              </a:solidFill>
              <a:latin typeface="Times New Roman" panose="02020603050405020304" pitchFamily="18" charset="0"/>
            </a:endParaRPr>
          </a:p>
          <a:p>
            <a:pPr eaLnBrk="1" hangingPunct="1">
              <a:lnSpc>
                <a:spcPct val="90000"/>
              </a:lnSpc>
            </a:pPr>
            <a:r>
              <a:rPr lang="tr-TR" altLang="tr-TR" sz="2400" i="1" dirty="0">
                <a:solidFill>
                  <a:schemeClr val="tx1"/>
                </a:solidFill>
                <a:latin typeface="Times New Roman" panose="02020603050405020304" pitchFamily="18" charset="0"/>
              </a:rPr>
              <a:t>“Yurt Dışı Müteahhitlik ve Teknik Müşavirlik Hizmetleri Kapsamında Yapılacak İhracat ve İthalata İlişkin Tebliğ  (2013/1)” ile düzenlenmiştir.</a:t>
            </a:r>
          </a:p>
          <a:p>
            <a:pPr algn="just" eaLnBrk="1" hangingPunct="1">
              <a:lnSpc>
                <a:spcPct val="90000"/>
              </a:lnSpc>
            </a:pPr>
            <a:r>
              <a:rPr lang="tr-TR" altLang="tr-TR" sz="2400" dirty="0">
                <a:solidFill>
                  <a:schemeClr val="tx1"/>
                </a:solidFill>
                <a:latin typeface="Times New Roman" panose="02020603050405020304" pitchFamily="18" charset="0"/>
              </a:rPr>
              <a:t>Bakanlık yurt dışı teşkilatının bulunduğu veya yetki sahibi olduğu ülkelerde</a:t>
            </a:r>
          </a:p>
          <a:p>
            <a:pPr algn="just" eaLnBrk="1" hangingPunct="1">
              <a:lnSpc>
                <a:spcPct val="90000"/>
              </a:lnSpc>
            </a:pPr>
            <a:r>
              <a:rPr lang="tr-TR" altLang="tr-TR" sz="2400" dirty="0">
                <a:solidFill>
                  <a:schemeClr val="tx1"/>
                </a:solidFill>
                <a:latin typeface="Times New Roman" panose="02020603050405020304" pitchFamily="18" charset="0"/>
              </a:rPr>
              <a:t>üstlenilen bu Tebliğ kapsamı işlerle ilgili her türlü makine, teçhizat veya ekipmanın geçici ihracatına ilişkin başvurular ile üstlenilen projede kullanılacak inşaat malzemeleri veya işçilerin ihtiyacı olan barınma ve tüketim maddelerinin </a:t>
            </a:r>
            <a:r>
              <a:rPr lang="tr-TR" altLang="tr-TR" sz="2400" b="1" dirty="0">
                <a:solidFill>
                  <a:schemeClr val="tx1"/>
                </a:solidFill>
                <a:latin typeface="Times New Roman" panose="02020603050405020304" pitchFamily="18" charset="0"/>
              </a:rPr>
              <a:t>geçici ihracatına ilişkin başvurular,</a:t>
            </a:r>
          </a:p>
          <a:p>
            <a:pPr eaLnBrk="1" hangingPunct="1">
              <a:lnSpc>
                <a:spcPct val="90000"/>
              </a:lnSpc>
            </a:pPr>
            <a:endParaRPr lang="tr-TR" altLang="tr-TR" sz="2400" b="1" dirty="0">
              <a:solidFill>
                <a:schemeClr val="tx1"/>
              </a:solidFill>
              <a:latin typeface="Times New Roman" panose="02020603050405020304" pitchFamily="18" charset="0"/>
            </a:endParaRPr>
          </a:p>
          <a:p>
            <a:pPr eaLnBrk="1" hangingPunct="1">
              <a:lnSpc>
                <a:spcPct val="90000"/>
              </a:lnSpc>
            </a:pPr>
            <a:r>
              <a:rPr lang="tr-TR" altLang="tr-TR" sz="2400" b="1" dirty="0">
                <a:solidFill>
                  <a:schemeClr val="tx1"/>
                </a:solidFill>
                <a:latin typeface="Times New Roman" panose="02020603050405020304" pitchFamily="18" charset="0"/>
              </a:rPr>
              <a:t>Ticaret Bakanlığı Serbest Bölgeler, Yurtdışı Yatırım ve Hizmetler Genel Müdürlüğü’ne</a:t>
            </a:r>
            <a:r>
              <a:rPr lang="tr-TR" altLang="tr-TR" sz="2400" dirty="0">
                <a:solidFill>
                  <a:schemeClr val="tx1"/>
                </a:solidFill>
                <a:latin typeface="Times New Roman" panose="02020603050405020304" pitchFamily="18" charset="0"/>
              </a:rPr>
              <a:t> yapılır. </a:t>
            </a:r>
          </a:p>
          <a:p>
            <a:pPr algn="l"/>
            <a:endParaRPr lang="tr-TR" altLang="tr-TR" sz="24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2552279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28</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1053872" y="1126367"/>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YURT DIŞI MÜTEAHHİTLİK HİZMETLERİ KAPSAMINDA YAPILACAK İHRACAT </a:t>
            </a:r>
          </a:p>
          <a:p>
            <a:endParaRPr lang="tr-TR" altLang="tr-TR" sz="2800" dirty="0">
              <a:solidFill>
                <a:srgbClr val="FF0000"/>
              </a:solidFill>
              <a:latin typeface="Times New Roman" panose="02020603050405020304" pitchFamily="18" charset="0"/>
            </a:endParaRPr>
          </a:p>
          <a:p>
            <a:pPr eaLnBrk="1" hangingPunct="1">
              <a:lnSpc>
                <a:spcPct val="90000"/>
              </a:lnSpc>
            </a:pPr>
            <a:r>
              <a:rPr lang="tr-TR" altLang="tr-TR" sz="2000" i="1" dirty="0">
                <a:solidFill>
                  <a:schemeClr val="tx1"/>
                </a:solidFill>
                <a:latin typeface="Times New Roman" panose="02020603050405020304" pitchFamily="18" charset="0"/>
              </a:rPr>
              <a:t>Müteahhitlik ve teknik müşavirlik firmalarının yurtdışı şantiyelerine bürokratik zorluklarla karşılaşmaksızın makine ve teçhizat götürebilmeleri ve bunları yurda getirebilmeleri ve inşaat işleri esnasında yurtdışından temin ettikleri makine ve teçhizatı yurda getirebilmelerini </a:t>
            </a:r>
            <a:r>
              <a:rPr lang="tr-TR" altLang="tr-TR" sz="2000" i="1" dirty="0" err="1">
                <a:solidFill>
                  <a:schemeClr val="tx1"/>
                </a:solidFill>
                <a:latin typeface="Times New Roman" panose="02020603050405020304" pitchFamily="18" charset="0"/>
              </a:rPr>
              <a:t>teminen</a:t>
            </a:r>
            <a:r>
              <a:rPr lang="tr-TR" altLang="tr-TR" sz="2000" i="1" dirty="0">
                <a:solidFill>
                  <a:schemeClr val="tx1"/>
                </a:solidFill>
                <a:latin typeface="Times New Roman" panose="02020603050405020304" pitchFamily="18" charset="0"/>
              </a:rPr>
              <a:t>, </a:t>
            </a:r>
          </a:p>
          <a:p>
            <a:pPr eaLnBrk="1" hangingPunct="1">
              <a:lnSpc>
                <a:spcPct val="90000"/>
              </a:lnSpc>
            </a:pPr>
            <a:endParaRPr lang="tr-TR" altLang="tr-TR" sz="2000" i="1" dirty="0">
              <a:solidFill>
                <a:schemeClr val="tx1"/>
              </a:solidFill>
              <a:latin typeface="Times New Roman" panose="02020603050405020304" pitchFamily="18" charset="0"/>
            </a:endParaRPr>
          </a:p>
          <a:p>
            <a:pPr eaLnBrk="1" hangingPunct="1">
              <a:lnSpc>
                <a:spcPct val="90000"/>
              </a:lnSpc>
            </a:pPr>
            <a:r>
              <a:rPr lang="tr-TR" altLang="tr-TR" sz="2000" i="1" dirty="0">
                <a:solidFill>
                  <a:schemeClr val="tx1"/>
                </a:solidFill>
                <a:latin typeface="Times New Roman" panose="02020603050405020304" pitchFamily="18" charset="0"/>
              </a:rPr>
              <a:t>Yurt Dışı Müteahhitlik ve Teknik Müşavirlik Hizmetleri Kapsamında Yapılacak İhracat ve İthalata İlişkin 2013/1 sayılı Tebliğ kapsamında firmalarımızın,</a:t>
            </a:r>
          </a:p>
          <a:p>
            <a:pPr eaLnBrk="1" hangingPunct="1">
              <a:lnSpc>
                <a:spcPct val="90000"/>
              </a:lnSpc>
            </a:pPr>
            <a:endParaRPr lang="tr-TR" altLang="tr-TR" sz="2000" i="1" dirty="0">
              <a:solidFill>
                <a:schemeClr val="tx1"/>
              </a:solidFill>
              <a:latin typeface="Times New Roman" panose="02020603050405020304" pitchFamily="18" charset="0"/>
            </a:endParaRPr>
          </a:p>
          <a:p>
            <a:pPr eaLnBrk="1" hangingPunct="1">
              <a:lnSpc>
                <a:spcPct val="90000"/>
              </a:lnSpc>
            </a:pPr>
            <a:r>
              <a:rPr lang="tr-TR" altLang="tr-TR" sz="2000" i="1" dirty="0">
                <a:solidFill>
                  <a:schemeClr val="tx1"/>
                </a:solidFill>
                <a:latin typeface="Times New Roman" panose="02020603050405020304" pitchFamily="18" charset="0"/>
              </a:rPr>
              <a:t>-‘geçici ihracat’ yolu ile yurtdışına götürdükleri makine ve teçhizatı yurda sokabilmeleri</a:t>
            </a:r>
          </a:p>
          <a:p>
            <a:pPr eaLnBrk="1" hangingPunct="1">
              <a:lnSpc>
                <a:spcPct val="90000"/>
              </a:lnSpc>
            </a:pPr>
            <a:r>
              <a:rPr lang="tr-TR" altLang="tr-TR" sz="2000" i="1" dirty="0">
                <a:solidFill>
                  <a:schemeClr val="tx1"/>
                </a:solidFill>
                <a:latin typeface="Times New Roman" panose="02020603050405020304" pitchFamily="18" charset="0"/>
              </a:rPr>
              <a:t>mümkün bulunmaktadır.</a:t>
            </a:r>
            <a:endParaRPr lang="tr-TR" altLang="tr-TR" sz="20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435346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29</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SINIR TİCARETİ</a:t>
            </a:r>
          </a:p>
          <a:p>
            <a:endParaRPr lang="tr-TR" altLang="tr-TR" sz="2800" dirty="0">
              <a:solidFill>
                <a:srgbClr val="FF0000"/>
              </a:solidFill>
              <a:latin typeface="Times New Roman" panose="02020603050405020304" pitchFamily="18" charset="0"/>
            </a:endParaRPr>
          </a:p>
          <a:p>
            <a:pPr marL="342900" indent="-342900" algn="just">
              <a:buFont typeface="Wingdings" panose="05000000000000000000" pitchFamily="2" charset="2"/>
              <a:buChar char="v"/>
            </a:pPr>
            <a:r>
              <a:rPr lang="tr-TR" altLang="tr-TR" sz="2400" kern="0" dirty="0">
                <a:solidFill>
                  <a:srgbClr val="FF0000"/>
                </a:solidFill>
                <a:latin typeface="Times New Roman" panose="02020603050405020304" pitchFamily="18" charset="0"/>
              </a:rPr>
              <a:t> </a:t>
            </a:r>
            <a:r>
              <a:rPr lang="tr-TR" altLang="tr-TR" sz="2400" kern="0" dirty="0">
                <a:solidFill>
                  <a:schemeClr val="tx1"/>
                </a:solidFill>
                <a:latin typeface="Times New Roman" panose="02020603050405020304" pitchFamily="18" charset="0"/>
              </a:rPr>
              <a:t>2008/14451 sayılı Bakanlar Kurulu Kararı eki “Sınır Ticaretinin Düzenlenmesine ilişkin Karar” ve ilgili mevzuatı uyarınca düzenlenmiştir.</a:t>
            </a:r>
          </a:p>
          <a:p>
            <a:pPr algn="just"/>
            <a:endParaRPr lang="tr-TR" altLang="tr-TR" sz="2400" kern="0" dirty="0">
              <a:solidFill>
                <a:srgbClr val="FF0000"/>
              </a:solidFill>
              <a:latin typeface="Times New Roman" panose="02020603050405020304" pitchFamily="18" charset="0"/>
            </a:endParaRPr>
          </a:p>
          <a:p>
            <a:pPr marL="342900" indent="-342900" algn="just">
              <a:buFont typeface="Wingdings" panose="05000000000000000000" pitchFamily="2" charset="2"/>
              <a:buChar char="v"/>
            </a:pPr>
            <a:r>
              <a:rPr lang="tr-TR" altLang="tr-TR" sz="2400" kern="0" dirty="0">
                <a:solidFill>
                  <a:srgbClr val="FF0000"/>
                </a:solidFill>
                <a:latin typeface="Times New Roman" panose="02020603050405020304" pitchFamily="18" charset="0"/>
              </a:rPr>
              <a:t> </a:t>
            </a:r>
            <a:r>
              <a:rPr lang="tr-TR" altLang="tr-TR" sz="2400" kern="0" dirty="0">
                <a:solidFill>
                  <a:schemeClr val="tx1"/>
                </a:solidFill>
                <a:latin typeface="Times New Roman" panose="02020603050405020304" pitchFamily="18" charset="0"/>
              </a:rPr>
              <a:t>Doğu ve Güneydoğu Anadolu bölgelerinde kara sınırlarımızdaki illerin (Artvin, Ardahan, Iğdır, Ağrı, Van, Hakkari, Şırnak, Mardin, Şanlıurfa, Gaziantep, Kilis ve Hatay) ihtiyaçlarının bir kısmının sınır komşusu ülkelerden ithalat yoluyla daha düşük maliyetle karşılanması ve bu illerimizden ihracatın artırılması suretiyle söz konusu illere ekonomik ve ticari canlılık kazandırılması amacıyla yapılan ticari işlemlerdir.</a:t>
            </a:r>
          </a:p>
          <a:p>
            <a:pPr algn="l"/>
            <a:endParaRPr lang="tr-TR" altLang="tr-TR" sz="24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1903032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İHRACATI DÜZENLEYEN MEVZUAT</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tr-TR" alt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graphicFrame>
        <p:nvGraphicFramePr>
          <p:cNvPr id="11" name="Diyagram 10"/>
          <p:cNvGraphicFramePr/>
          <p:nvPr>
            <p:extLst>
              <p:ext uri="{D42A27DB-BD31-4B8C-83A1-F6EECF244321}">
                <p14:modId xmlns:p14="http://schemas.microsoft.com/office/powerpoint/2010/main" val="303534822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Resim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5292" y="-112546"/>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963427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30</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altLang="tr-TR" sz="2800" dirty="0">
                <a:solidFill>
                  <a:srgbClr val="FF0000"/>
                </a:solidFill>
                <a:latin typeface="Times New Roman" panose="02020603050405020304" pitchFamily="18" charset="0"/>
              </a:rPr>
              <a:t>TÜRKİYE’DE İKAMET ETMEYENLERE FATURA İLE YAPILAN SATIŞLAR</a:t>
            </a:r>
          </a:p>
          <a:p>
            <a:pPr marL="342900" indent="-342900" algn="just">
              <a:buFont typeface="Wingdings" panose="05000000000000000000" pitchFamily="2" charset="2"/>
              <a:buChar char="v"/>
            </a:pPr>
            <a:r>
              <a:rPr lang="tr-TR" altLang="tr-TR" sz="2400" kern="0" dirty="0">
                <a:solidFill>
                  <a:srgbClr val="FF0000"/>
                </a:solidFill>
                <a:latin typeface="Times New Roman" panose="02020603050405020304" pitchFamily="18" charset="0"/>
              </a:rPr>
              <a:t> </a:t>
            </a:r>
            <a:r>
              <a:rPr lang="tr-TR" altLang="tr-TR" sz="2000" kern="0" dirty="0">
                <a:solidFill>
                  <a:schemeClr val="tx1"/>
                </a:solidFill>
                <a:latin typeface="Times New Roman" panose="02020603050405020304" pitchFamily="18" charset="0"/>
              </a:rPr>
              <a:t>İhracat 2003/3 sayılı Türkiye’de İkamet Etmeyenlere Fatura İle Yapılan Satışlar Hakkında Tebliğ ile düzenlenmiştir.</a:t>
            </a:r>
          </a:p>
          <a:p>
            <a:pPr algn="just"/>
            <a:endParaRPr lang="tr-TR" altLang="tr-TR" sz="2000" kern="0" dirty="0">
              <a:solidFill>
                <a:srgbClr val="FF0000"/>
              </a:solidFill>
              <a:latin typeface="Times New Roman" panose="02020603050405020304" pitchFamily="18" charset="0"/>
            </a:endParaRPr>
          </a:p>
          <a:p>
            <a:pPr algn="just"/>
            <a:r>
              <a:rPr lang="tr-TR" altLang="tr-TR" sz="2000" kern="0" dirty="0">
                <a:solidFill>
                  <a:srgbClr val="FF0000"/>
                </a:solidFill>
                <a:latin typeface="Times New Roman" panose="02020603050405020304" pitchFamily="18" charset="0"/>
              </a:rPr>
              <a:t>KAPSAM: </a:t>
            </a:r>
            <a:r>
              <a:rPr lang="tr-TR" altLang="tr-TR" sz="2000" kern="0" dirty="0">
                <a:solidFill>
                  <a:schemeClr val="tx1"/>
                </a:solidFill>
                <a:latin typeface="Times New Roman" panose="02020603050405020304" pitchFamily="18" charset="0"/>
              </a:rPr>
              <a:t>26/4/2014 tarihli ve 28983 sayılı Resmi </a:t>
            </a:r>
            <a:r>
              <a:rPr lang="tr-TR" altLang="tr-TR" sz="2000" kern="0" dirty="0" err="1">
                <a:solidFill>
                  <a:schemeClr val="tx1"/>
                </a:solidFill>
                <a:latin typeface="Times New Roman" panose="02020603050405020304" pitchFamily="18" charset="0"/>
              </a:rPr>
              <a:t>Gazete’de</a:t>
            </a:r>
            <a:r>
              <a:rPr lang="tr-TR" altLang="tr-TR" sz="2000" kern="0" dirty="0">
                <a:solidFill>
                  <a:schemeClr val="tx1"/>
                </a:solidFill>
                <a:latin typeface="Times New Roman" panose="02020603050405020304" pitchFamily="18" charset="0"/>
              </a:rPr>
              <a:t> yayımlanan Katma Değer Vergisi Genel Uygulama Tebliğinde yer alan Türkiye’de İkamet Etmeyenlere Özel Fatura ile Yapılan Satışlar (Bavul Ticareti) ile Yolcu Beraberi Eşya (Türkiye’de İkamet Etmeyenlere KDV Hesaplanarak Yapılan Satışlar) kapsamında fatura düzenlenmek suretiyle yapılacak satışlar</a:t>
            </a:r>
          </a:p>
          <a:p>
            <a:pPr marL="342900" indent="-342900" algn="just">
              <a:buFont typeface="Wingdings" panose="05000000000000000000" pitchFamily="2" charset="2"/>
              <a:buChar char="v"/>
            </a:pPr>
            <a:r>
              <a:rPr lang="tr-TR" altLang="tr-TR" sz="2000" kern="0" dirty="0">
                <a:solidFill>
                  <a:srgbClr val="FF0000"/>
                </a:solidFill>
                <a:latin typeface="Times New Roman" panose="02020603050405020304" pitchFamily="18" charset="0"/>
              </a:rPr>
              <a:t> </a:t>
            </a:r>
            <a:r>
              <a:rPr lang="tr-TR" altLang="tr-TR" sz="2000" kern="0" dirty="0">
                <a:solidFill>
                  <a:schemeClr val="tx1"/>
                </a:solidFill>
                <a:latin typeface="Times New Roman" panose="02020603050405020304" pitchFamily="18" charset="0"/>
              </a:rPr>
              <a:t>Fatura kapsamı eşyanın yurt dışı edildiğinin tespiti amacıyla faturanın ilgili gümrük idaresinde onaylatılması kaydıyla ihracat olarak kabul edilir.</a:t>
            </a:r>
          </a:p>
          <a:p>
            <a:pPr marL="342900" indent="-342900" algn="l">
              <a:buFont typeface="Wingdings" panose="05000000000000000000" pitchFamily="2" charset="2"/>
              <a:buChar char="v"/>
            </a:pPr>
            <a:r>
              <a:rPr lang="tr-TR" altLang="tr-TR" sz="2000" kern="0" dirty="0">
                <a:solidFill>
                  <a:srgbClr val="FF0000"/>
                </a:solidFill>
                <a:latin typeface="Times New Roman" panose="02020603050405020304" pitchFamily="18" charset="0"/>
              </a:rPr>
              <a:t> </a:t>
            </a:r>
            <a:r>
              <a:rPr lang="tr-TR" altLang="tr-TR" sz="2000" kern="0" dirty="0">
                <a:solidFill>
                  <a:schemeClr val="tx1"/>
                </a:solidFill>
                <a:latin typeface="Times New Roman" panose="02020603050405020304" pitchFamily="18" charset="0"/>
              </a:rPr>
              <a:t>Faturaların İhracatçı Birlikleri Genel Sekreterliklerine de onaylatılması halinde, belgesiz ihracat kredisi, Dahilde İşleme İzin Belgesi ve vergi resim harç istisnası belgesi ile ilgili işlemlerde gümrük beyannamesi yerine kabul edilerek ihracat taahhüdüne sayılır.</a:t>
            </a:r>
          </a:p>
          <a:p>
            <a:pPr marL="342900" indent="-342900" algn="l">
              <a:buFont typeface="Wingdings" panose="05000000000000000000" pitchFamily="2" charset="2"/>
              <a:buChar char="v"/>
            </a:pPr>
            <a:endParaRPr lang="tr-TR" altLang="tr-TR" sz="2400" kern="0" dirty="0">
              <a:solidFill>
                <a:schemeClr val="tx1"/>
              </a:solidFill>
              <a:latin typeface="Times New Roman" panose="02020603050405020304" pitchFamily="18" charset="0"/>
            </a:endParaRP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498585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İHRACAT PROSEDÜRLERİ ?</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ctr" defTabSz="914400" rtl="0" eaLnBrk="1" fontAlgn="base" latinLnBrk="0" hangingPunct="1">
              <a:lnSpc>
                <a:spcPct val="120000"/>
              </a:lnSpc>
              <a:spcBef>
                <a:spcPct val="20000"/>
              </a:spcBef>
              <a:spcAft>
                <a:spcPct val="0"/>
              </a:spcAft>
              <a:buClrTx/>
              <a:buSzTx/>
              <a:buFont typeface="Arial" panose="020B0604020202020204" pitchFamily="34" charset="0"/>
              <a:buNone/>
              <a:tabLst/>
              <a:defRPr/>
            </a:pPr>
            <a:r>
              <a:rPr kumimoji="0" lang="tr-TR" altLang="tr-TR" sz="3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İHRACAT PROSEDÜRLERİ</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mn-cs"/>
              </a:rPr>
              <a:t>İhraç edilecek ürüne,</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chemeClr val="tx1"/>
                </a:solidFill>
                <a:effectLst/>
                <a:uLnTx/>
                <a:uFillTx/>
                <a:latin typeface="Times New Roman" panose="02020603050405020304" pitchFamily="18" charset="0"/>
                <a:ea typeface="+mn-ea"/>
                <a:cs typeface="+mn-cs"/>
              </a:rPr>
              <a:t>İhracat şekline,</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0" lang="tr-TR" altLang="tr-TR" sz="3400" b="0" i="0" u="none" strike="noStrike" kern="0" cap="none" spc="0" normalizeH="0" baseline="0" noProof="0" dirty="0">
                <a:ln>
                  <a:noFill/>
                </a:ln>
                <a:solidFill>
                  <a:srgbClr val="FF0000"/>
                </a:solidFill>
                <a:effectLst/>
                <a:uLnTx/>
                <a:uFillTx/>
                <a:latin typeface="Times New Roman" panose="02020603050405020304" pitchFamily="18" charset="0"/>
                <a:ea typeface="+mn-ea"/>
                <a:cs typeface="+mn-cs"/>
              </a:rPr>
              <a:t>İhracat yapılacak ülkeye</a:t>
            </a:r>
          </a:p>
          <a:p>
            <a:pPr marL="342900" marR="0" lvl="0" indent="-342900" algn="l" defTabSz="914400" rtl="0" eaLnBrk="1" fontAlgn="base" latinLnBrk="0" hangingPunct="1">
              <a:lnSpc>
                <a:spcPct val="120000"/>
              </a:lnSpc>
              <a:spcBef>
                <a:spcPct val="20000"/>
              </a:spcBef>
              <a:spcAft>
                <a:spcPct val="0"/>
              </a:spcAft>
              <a:buClrTx/>
              <a:buSzTx/>
              <a:buFont typeface="Arial" panose="020B0604020202020204" pitchFamily="34" charset="0"/>
              <a:buNone/>
              <a:tabLst/>
              <a:defRPr/>
            </a:pPr>
            <a:r>
              <a:rPr kumimoji="0" lang="tr-TR" altLang="tr-TR" sz="3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göre değişmektedir.</a:t>
            </a: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053988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32</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pPr>
            <a:r>
              <a:rPr lang="tr-TR" altLang="tr-TR" sz="3400" kern="0" dirty="0">
                <a:solidFill>
                  <a:srgbClr val="FF0000"/>
                </a:solidFill>
                <a:latin typeface="Times New Roman" panose="02020603050405020304" pitchFamily="18" charset="0"/>
              </a:rPr>
              <a:t>İhracat Yapılacak Ülke;</a:t>
            </a:r>
          </a:p>
          <a:p>
            <a:pPr marL="457200" lvl="0" indent="-457200" algn="just" eaLnBrk="1" hangingPunct="1">
              <a:lnSpc>
                <a:spcPct val="120000"/>
              </a:lnSpc>
              <a:buFont typeface="Wingdings" panose="05000000000000000000" pitchFamily="2" charset="2"/>
              <a:buChar char="v"/>
            </a:pPr>
            <a:r>
              <a:rPr lang="tr-TR" altLang="tr-TR" sz="3400" kern="0" dirty="0">
                <a:solidFill>
                  <a:srgbClr val="FF0000"/>
                </a:solidFill>
                <a:latin typeface="Times New Roman" panose="02020603050405020304" pitchFamily="18" charset="0"/>
              </a:rPr>
              <a:t> </a:t>
            </a:r>
            <a:r>
              <a:rPr lang="tr-TR" altLang="tr-TR" sz="3400" kern="0" dirty="0">
                <a:solidFill>
                  <a:schemeClr val="tx1"/>
                </a:solidFill>
                <a:latin typeface="Times New Roman" panose="02020603050405020304" pitchFamily="18" charset="0"/>
              </a:rPr>
              <a:t>AB ülkelerine yapılacak ihracat</a:t>
            </a:r>
          </a:p>
          <a:p>
            <a:pPr marL="457200" lvl="0" indent="-457200" algn="just" eaLnBrk="1" hangingPunct="1">
              <a:lnSpc>
                <a:spcPct val="80000"/>
              </a:lnSpc>
              <a:buFont typeface="Wingdings" panose="05000000000000000000" pitchFamily="2" charset="2"/>
              <a:buChar char="v"/>
            </a:pPr>
            <a:r>
              <a:rPr lang="tr-TR" altLang="tr-TR" sz="3400" kern="0" dirty="0">
                <a:solidFill>
                  <a:srgbClr val="FF0000"/>
                </a:solidFill>
                <a:latin typeface="Times New Roman" panose="02020603050405020304" pitchFamily="18" charset="0"/>
              </a:rPr>
              <a:t> </a:t>
            </a:r>
            <a:r>
              <a:rPr lang="tr-TR" altLang="tr-TR" sz="3400" kern="0" dirty="0">
                <a:solidFill>
                  <a:schemeClr val="tx1"/>
                </a:solidFill>
                <a:latin typeface="Times New Roman" panose="02020603050405020304" pitchFamily="18" charset="0"/>
              </a:rPr>
              <a:t>Serbest Ticaret Anlaşması imzalanan ülkelere yapılacak ihracat</a:t>
            </a:r>
          </a:p>
          <a:p>
            <a:pPr marL="457200" lvl="0" indent="-457200" algn="just" eaLnBrk="1" hangingPunct="1">
              <a:lnSpc>
                <a:spcPct val="80000"/>
              </a:lnSpc>
              <a:buFont typeface="Wingdings" panose="05000000000000000000" pitchFamily="2" charset="2"/>
              <a:buChar char="v"/>
            </a:pPr>
            <a:r>
              <a:rPr lang="tr-TR" altLang="tr-TR" sz="3400" kern="0" dirty="0">
                <a:solidFill>
                  <a:srgbClr val="FF0000"/>
                </a:solidFill>
                <a:latin typeface="Times New Roman" panose="02020603050405020304" pitchFamily="18" charset="0"/>
              </a:rPr>
              <a:t> </a:t>
            </a:r>
            <a:r>
              <a:rPr lang="tr-TR" altLang="tr-TR" sz="3400" kern="0" dirty="0">
                <a:solidFill>
                  <a:schemeClr val="tx1"/>
                </a:solidFill>
                <a:latin typeface="Times New Roman" panose="02020603050405020304" pitchFamily="18" charset="0"/>
              </a:rPr>
              <a:t>Türkiye’ye tavizli gümrük uygulayan ülkelere yapılacak ihracat (GPS)</a:t>
            </a:r>
          </a:p>
          <a:p>
            <a:pPr marL="457200" lvl="0" indent="-457200" algn="just" eaLnBrk="1" hangingPunct="1">
              <a:lnSpc>
                <a:spcPct val="80000"/>
              </a:lnSpc>
              <a:buFont typeface="Wingdings" panose="05000000000000000000" pitchFamily="2" charset="2"/>
              <a:buChar char="v"/>
            </a:pPr>
            <a:r>
              <a:rPr lang="tr-TR" altLang="tr-TR" sz="3400" kern="0" dirty="0">
                <a:solidFill>
                  <a:srgbClr val="FF0000"/>
                </a:solidFill>
                <a:latin typeface="Times New Roman" panose="02020603050405020304" pitchFamily="18" charset="0"/>
              </a:rPr>
              <a:t> </a:t>
            </a:r>
            <a:r>
              <a:rPr lang="tr-TR" altLang="tr-TR" sz="3400" kern="0" dirty="0">
                <a:solidFill>
                  <a:schemeClr val="tx1"/>
                </a:solidFill>
                <a:latin typeface="Times New Roman" panose="02020603050405020304" pitchFamily="18" charset="0"/>
              </a:rPr>
              <a:t>Ambargo uygulanan ülkelere ihracat (BM Kararları Uyarınca, Tek Taraflı Olarak)</a:t>
            </a:r>
          </a:p>
          <a:p>
            <a:pPr algn="l"/>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105816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33</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pPr>
            <a:r>
              <a:rPr lang="tr-TR" sz="2200" b="1" kern="0" dirty="0">
                <a:ln w="3175" cmpd="sng">
                  <a:noFill/>
                </a:ln>
                <a:solidFill>
                  <a:srgbClr val="FF0000"/>
                </a:solidFill>
                <a:effectLst>
                  <a:outerShdw blurRad="38100" dist="38100" dir="2700000" algn="tl">
                    <a:srgbClr val="C0C0C0"/>
                  </a:outerShdw>
                </a:effectLst>
                <a:latin typeface="Times New Roman" pitchFamily="18" charset="0"/>
                <a:ea typeface="+mj-ea"/>
                <a:cs typeface="+mj-cs"/>
              </a:rPr>
              <a:t>AVRUPA BİRLİĞİ’NE ÜYE ÜLKELERE YAPILACAK İHRACAT</a:t>
            </a:r>
            <a:r>
              <a:rPr lang="tr-TR" altLang="tr-TR" sz="3400" kern="0" dirty="0">
                <a:solidFill>
                  <a:srgbClr val="FF0000"/>
                </a:solidFill>
                <a:latin typeface="Times New Roman" panose="02020603050405020304" pitchFamily="18" charset="0"/>
              </a:rPr>
              <a:t>;</a:t>
            </a:r>
          </a:p>
          <a:p>
            <a:pPr marL="457200" lvl="0" indent="-457200" algn="just" eaLnBrk="1" hangingPunct="1">
              <a:buClr>
                <a:srgbClr val="FF0000"/>
              </a:buClr>
              <a:buSzPct val="100000"/>
              <a:buFont typeface="Wingdings" pitchFamily="2" charset="2"/>
              <a:buChar char="v"/>
              <a:defRPr/>
            </a:pPr>
            <a:r>
              <a:rPr lang="tr-TR" altLang="tr-TR" sz="3400" kern="0" dirty="0">
                <a:solidFill>
                  <a:schemeClr val="tx1"/>
                </a:solidFill>
                <a:latin typeface="Times New Roman" panose="02020603050405020304" pitchFamily="18" charset="0"/>
              </a:rPr>
              <a:t> </a:t>
            </a:r>
            <a:r>
              <a:rPr lang="tr-TR" sz="2400" kern="0" dirty="0">
                <a:solidFill>
                  <a:schemeClr val="tx1"/>
                </a:solidFill>
                <a:latin typeface="Times New Roman" panose="02020603050405020304" pitchFamily="18" charset="0"/>
              </a:rPr>
              <a:t>Sanayi ürünleri ve işlenmiş tarım ürünleri Gümrük Birliği kapsamında yer almaktadır.</a:t>
            </a: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pPr marL="457200" indent="-457200" algn="just" eaLnBrk="1" hangingPunct="1">
              <a:buClr>
                <a:srgbClr val="FF0000"/>
              </a:buClr>
              <a:buSzPct val="100000"/>
              <a:buFont typeface="Wingdings" pitchFamily="2" charset="2"/>
              <a:buChar char="v"/>
              <a:defRPr/>
            </a:pPr>
            <a:r>
              <a:rPr lang="tr-TR" sz="2400" kern="0" dirty="0">
                <a:solidFill>
                  <a:schemeClr val="tx1"/>
                </a:solidFill>
                <a:latin typeface="Times New Roman" panose="02020603050405020304" pitchFamily="18" charset="0"/>
              </a:rPr>
              <a:t>Tarım ürünlerinin serbest dolaşımının sağlanması, Türkiye’nin, Topluluğun ortak tarım politikasına uyumu ertesinde mümkün olabilecektir. Avrupa Birliği'ne yönelik tarım ürünleri ihracatında EUR.1 belgesi düzenlenmektedir.</a:t>
            </a: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pPr marL="457200" lvl="0" indent="-457200" algn="just" eaLnBrk="1" hangingPunct="1">
              <a:buClr>
                <a:srgbClr val="FF0000"/>
              </a:buClr>
              <a:buSzPct val="100000"/>
              <a:buFont typeface="Wingdings" pitchFamily="2" charset="2"/>
              <a:buChar char="v"/>
              <a:defRPr/>
            </a:pPr>
            <a:r>
              <a:rPr lang="tr-TR" sz="2400" kern="0" dirty="0">
                <a:solidFill>
                  <a:schemeClr val="tx1"/>
                </a:solidFill>
                <a:latin typeface="Times New Roman" panose="02020603050405020304" pitchFamily="18" charset="0"/>
              </a:rPr>
              <a:t>Türkiye ile AB arasındaki ticarette, malların karşılıklı olarak tanınan tavizlerden yararlanmaları A.TR Dolaşım Belgesi düzenlenmesine bağlıdır. </a:t>
            </a:r>
          </a:p>
          <a:p>
            <a:pPr marL="457200" lvl="0" indent="-457200" algn="just" eaLnBrk="1" hangingPunct="1">
              <a:lnSpc>
                <a:spcPct val="120000"/>
              </a:lnSpc>
              <a:buClr>
                <a:srgbClr val="FF0000"/>
              </a:buClr>
              <a:buSzPct val="100000"/>
              <a:buFont typeface="Wingdings" pitchFamily="2" charset="2"/>
              <a:buChar char="v"/>
              <a:defRPr/>
            </a:pPr>
            <a:endParaRPr lang="tr-TR" sz="3400" kern="0" dirty="0">
              <a:solidFill>
                <a:srgbClr val="FF0000"/>
              </a:solidFill>
              <a:latin typeface="Times New Roman" panose="02020603050405020304"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2165110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34</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a:t>
            </a:r>
          </a:p>
        </p:txBody>
      </p:sp>
      <p:sp>
        <p:nvSpPr>
          <p:cNvPr id="8" name="İçerik Yer Tutucusu 4"/>
          <p:cNvSpPr txBox="1">
            <a:spLocks/>
          </p:cNvSpPr>
          <p:nvPr/>
        </p:nvSpPr>
        <p:spPr bwMode="auto">
          <a:xfrm>
            <a:off x="762000" y="842410"/>
            <a:ext cx="10363200"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pPr>
            <a:r>
              <a:rPr lang="tr-TR" sz="2200" b="1" kern="0" dirty="0">
                <a:ln w="3175" cmpd="sng">
                  <a:noFill/>
                </a:ln>
                <a:solidFill>
                  <a:srgbClr val="FF0000"/>
                </a:solidFill>
                <a:effectLst>
                  <a:outerShdw blurRad="38100" dist="38100" dir="2700000" algn="tl">
                    <a:srgbClr val="C0C0C0"/>
                  </a:outerShdw>
                </a:effectLst>
                <a:latin typeface="Times New Roman" pitchFamily="18" charset="0"/>
                <a:ea typeface="+mj-ea"/>
                <a:cs typeface="+mj-cs"/>
              </a:rPr>
              <a:t>SERBEST TİCARET ANLAŞMALARI KAPSAMINDA YAPILACAK İHRACAT</a:t>
            </a:r>
            <a:r>
              <a:rPr lang="tr-TR" altLang="tr-TR" sz="3400" kern="0" dirty="0">
                <a:solidFill>
                  <a:srgbClr val="FF0000"/>
                </a:solidFill>
                <a:latin typeface="Times New Roman" panose="02020603050405020304" pitchFamily="18" charset="0"/>
              </a:rPr>
              <a:t>;</a:t>
            </a:r>
          </a:p>
          <a:p>
            <a:pPr marL="457200" lvl="0" indent="-457200" algn="just" eaLnBrk="1" hangingPunct="1">
              <a:buClr>
                <a:srgbClr val="FF0000"/>
              </a:buClr>
              <a:buSzPct val="100000"/>
              <a:buFont typeface="Wingdings" pitchFamily="2" charset="2"/>
              <a:buChar char="v"/>
              <a:defRPr/>
            </a:pPr>
            <a:r>
              <a:rPr lang="tr-TR" altLang="tr-TR" sz="3400" kern="0" dirty="0">
                <a:solidFill>
                  <a:schemeClr val="tx1"/>
                </a:solidFill>
                <a:latin typeface="Times New Roman" panose="02020603050405020304" pitchFamily="18" charset="0"/>
              </a:rPr>
              <a:t> </a:t>
            </a:r>
            <a:r>
              <a:rPr lang="tr-TR" sz="2400" kern="0" dirty="0">
                <a:solidFill>
                  <a:schemeClr val="tx1"/>
                </a:solidFill>
                <a:latin typeface="Times New Roman" panose="02020603050405020304" pitchFamily="18" charset="0"/>
              </a:rPr>
              <a:t>Serbest ticaret anlaşmalarının amacı taraf ülkeler arasında ticarete yönelik engellerin tedricen kaldırılması suretiyle ticaretin kolaylaştırılması ve ticarete engel getirilmemesi olarak belirlenmiştir.</a:t>
            </a: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pPr marL="457200" lvl="0" indent="-457200" algn="just" eaLnBrk="1" hangingPunct="1">
              <a:buClr>
                <a:srgbClr val="FF0000"/>
              </a:buClr>
              <a:buSzPct val="100000"/>
              <a:buFont typeface="Wingdings" pitchFamily="2" charset="2"/>
              <a:buChar char="v"/>
              <a:defRPr/>
            </a:pPr>
            <a:r>
              <a:rPr lang="tr-TR" sz="2400" kern="0" dirty="0">
                <a:solidFill>
                  <a:schemeClr val="tx1"/>
                </a:solidFill>
                <a:latin typeface="Times New Roman" panose="02020603050405020304" pitchFamily="18" charset="0"/>
              </a:rPr>
              <a:t>EUR.1 Belgesi, STA imzalanan ülkeler menşeli ürünlerin tavizlerden yararlanmalarını sağlar. Bu belgenin düzenlendiği bir mal için ayrıca Menşe şahadetnamesi düzenlenmesi gerekmemektedir.</a:t>
            </a: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pPr marL="914400" lvl="1" indent="-457200" algn="just" eaLnBrk="1" hangingPunct="1">
              <a:buClr>
                <a:srgbClr val="FF0000"/>
              </a:buClr>
              <a:buSzPct val="100000"/>
              <a:buFont typeface="Wingdings" pitchFamily="2" charset="2"/>
              <a:buChar char="v"/>
              <a:defRPr/>
            </a:pPr>
            <a:r>
              <a:rPr lang="tr-TR" sz="2000" kern="0" dirty="0">
                <a:solidFill>
                  <a:schemeClr val="tx1"/>
                </a:solidFill>
                <a:latin typeface="Times New Roman" panose="02020603050405020304" pitchFamily="18" charset="0"/>
              </a:rPr>
              <a:t>EFTA Üyesi Ülkeler (İsviçre, Norveç, İzlanda, </a:t>
            </a:r>
            <a:r>
              <a:rPr lang="tr-TR" sz="2000" kern="0" dirty="0" err="1">
                <a:solidFill>
                  <a:schemeClr val="tx1"/>
                </a:solidFill>
                <a:latin typeface="Times New Roman" panose="02020603050405020304" pitchFamily="18" charset="0"/>
              </a:rPr>
              <a:t>Lichtenstein</a:t>
            </a:r>
            <a:r>
              <a:rPr lang="tr-TR" sz="2000" kern="0" dirty="0">
                <a:solidFill>
                  <a:schemeClr val="tx1"/>
                </a:solidFill>
                <a:latin typeface="Times New Roman" panose="02020603050405020304" pitchFamily="18" charset="0"/>
              </a:rPr>
              <a:t>)</a:t>
            </a:r>
          </a:p>
          <a:p>
            <a:pPr marL="914400" lvl="1" indent="-457200" algn="just" eaLnBrk="1" hangingPunct="1">
              <a:buClr>
                <a:srgbClr val="FF0000"/>
              </a:buClr>
              <a:buSzPct val="100000"/>
              <a:buFont typeface="Wingdings" pitchFamily="2" charset="2"/>
              <a:buChar char="v"/>
              <a:defRPr/>
            </a:pPr>
            <a:r>
              <a:rPr lang="tr-TR" sz="2000" kern="0" dirty="0">
                <a:solidFill>
                  <a:schemeClr val="tx1"/>
                </a:solidFill>
                <a:latin typeface="Times New Roman" panose="02020603050405020304" pitchFamily="18" charset="0"/>
              </a:rPr>
              <a:t>İsrail Devleti</a:t>
            </a:r>
          </a:p>
          <a:p>
            <a:pPr marL="914400" lvl="1" indent="-457200" algn="just" eaLnBrk="1" hangingPunct="1">
              <a:buClr>
                <a:srgbClr val="FF0000"/>
              </a:buClr>
              <a:buSzPct val="100000"/>
              <a:buFont typeface="Wingdings" pitchFamily="2" charset="2"/>
              <a:buChar char="v"/>
              <a:defRPr/>
            </a:pPr>
            <a:r>
              <a:rPr lang="tr-TR" sz="2000" kern="0" dirty="0">
                <a:solidFill>
                  <a:schemeClr val="tx1"/>
                </a:solidFill>
                <a:latin typeface="Times New Roman" panose="02020603050405020304" pitchFamily="18" charset="0"/>
              </a:rPr>
              <a:t>Makedonya Cumhuriyeti</a:t>
            </a:r>
          </a:p>
          <a:p>
            <a:pPr marL="914400" lvl="1" indent="-457200" algn="just" eaLnBrk="1" hangingPunct="1">
              <a:buClr>
                <a:srgbClr val="FF0000"/>
              </a:buClr>
              <a:buSzPct val="100000"/>
              <a:buFont typeface="Wingdings" pitchFamily="2" charset="2"/>
              <a:buChar char="v"/>
              <a:defRPr/>
            </a:pPr>
            <a:r>
              <a:rPr lang="tr-TR" sz="2000" kern="0" dirty="0">
                <a:solidFill>
                  <a:schemeClr val="tx1"/>
                </a:solidFill>
                <a:latin typeface="Times New Roman" panose="02020603050405020304" pitchFamily="18" charset="0"/>
              </a:rPr>
              <a:t>Bosna - Hersek Cumhuriyeti..</a:t>
            </a: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65423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35</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PROSEDÜRLERİ?</a:t>
            </a:r>
          </a:p>
        </p:txBody>
      </p:sp>
      <p:sp>
        <p:nvSpPr>
          <p:cNvPr id="8" name="İçerik Yer Tutucusu 4"/>
          <p:cNvSpPr txBox="1">
            <a:spLocks/>
          </p:cNvSpPr>
          <p:nvPr/>
        </p:nvSpPr>
        <p:spPr bwMode="auto">
          <a:xfrm>
            <a:off x="228600" y="842409"/>
            <a:ext cx="11430000" cy="561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lvl="0" indent="-342900" algn="l" eaLnBrk="1" hangingPunct="1">
              <a:lnSpc>
                <a:spcPct val="120000"/>
              </a:lnSpc>
            </a:pPr>
            <a:r>
              <a:rPr lang="tr-TR" sz="2200" b="1" kern="0" dirty="0">
                <a:ln w="3175" cmpd="sng">
                  <a:noFill/>
                </a:ln>
                <a:solidFill>
                  <a:srgbClr val="FF0000"/>
                </a:solidFill>
                <a:effectLst>
                  <a:outerShdw blurRad="38100" dist="38100" dir="2700000" algn="tl">
                    <a:srgbClr val="C0C0C0"/>
                  </a:outerShdw>
                </a:effectLst>
                <a:latin typeface="Times New Roman" pitchFamily="18" charset="0"/>
                <a:ea typeface="+mj-ea"/>
                <a:cs typeface="+mj-cs"/>
              </a:rPr>
              <a:t>TÜRKİYE’YE TAVİZLİ GÜMRÜK UYGULAYAN ÜLKELERE YAPILACAK İHRACAT</a:t>
            </a:r>
            <a:r>
              <a:rPr lang="tr-TR" altLang="tr-TR" sz="3400" kern="0" dirty="0">
                <a:solidFill>
                  <a:srgbClr val="FF0000"/>
                </a:solidFill>
                <a:latin typeface="Times New Roman" panose="02020603050405020304" pitchFamily="18" charset="0"/>
              </a:rPr>
              <a:t>;</a:t>
            </a:r>
          </a:p>
          <a:p>
            <a:pPr marL="457200" lvl="0" indent="-457200" algn="just" eaLnBrk="1" hangingPunct="1">
              <a:buClr>
                <a:srgbClr val="FF0000"/>
              </a:buClr>
              <a:buSzPct val="100000"/>
              <a:buFont typeface="Wingdings" pitchFamily="2" charset="2"/>
              <a:buChar char="v"/>
              <a:defRPr/>
            </a:pPr>
            <a:r>
              <a:rPr lang="tr-TR" altLang="tr-TR" sz="3400" kern="0" dirty="0">
                <a:solidFill>
                  <a:schemeClr val="tx1"/>
                </a:solidFill>
                <a:latin typeface="Times New Roman" panose="02020603050405020304" pitchFamily="18" charset="0"/>
              </a:rPr>
              <a:t> </a:t>
            </a:r>
            <a:r>
              <a:rPr lang="tr-TR" sz="2400" kern="0" dirty="0">
                <a:solidFill>
                  <a:schemeClr val="tx1"/>
                </a:solidFill>
                <a:latin typeface="Times New Roman" panose="02020603050405020304" pitchFamily="18" charset="0"/>
              </a:rPr>
              <a:t>Tavizlerden yararlanılabilmesi için ihracatın ilgili ülkelerden birine yapılması ve ürünün o ülkenin taviz tanıdığı GPS listesinde yer alması gerekmektedir.</a:t>
            </a:r>
          </a:p>
          <a:p>
            <a:pPr lvl="0" algn="just" eaLnBrk="1" hangingPunct="1">
              <a:buClr>
                <a:srgbClr val="FF0000"/>
              </a:buClr>
              <a:buSzPct val="100000"/>
              <a:defRPr/>
            </a:pPr>
            <a:endParaRPr lang="tr-TR" sz="2400" kern="0" dirty="0">
              <a:solidFill>
                <a:schemeClr val="tx1"/>
              </a:solidFill>
              <a:latin typeface="Times New Roman" panose="02020603050405020304" pitchFamily="18" charset="0"/>
            </a:endParaRPr>
          </a:p>
          <a:p>
            <a:pPr marL="457200" lvl="0" indent="-457200" algn="just" eaLnBrk="1" hangingPunct="1">
              <a:buClr>
                <a:srgbClr val="FF0000"/>
              </a:buClr>
              <a:buSzPct val="100000"/>
              <a:buFont typeface="Wingdings" pitchFamily="2" charset="2"/>
              <a:buChar char="v"/>
              <a:defRPr/>
            </a:pPr>
            <a:r>
              <a:rPr lang="tr-TR" sz="2400" kern="0" dirty="0">
                <a:solidFill>
                  <a:schemeClr val="tx1"/>
                </a:solidFill>
                <a:latin typeface="Times New Roman" panose="02020603050405020304" pitchFamily="18" charset="0"/>
              </a:rPr>
              <a:t>Genelleştirilmiş </a:t>
            </a:r>
            <a:r>
              <a:rPr lang="tr-TR" sz="2400" kern="0" dirty="0" err="1">
                <a:solidFill>
                  <a:schemeClr val="tx1"/>
                </a:solidFill>
                <a:latin typeface="Times New Roman" panose="02020603050405020304" pitchFamily="18" charset="0"/>
              </a:rPr>
              <a:t>Preferanslar</a:t>
            </a:r>
            <a:r>
              <a:rPr lang="tr-TR" sz="2400" kern="0" dirty="0">
                <a:solidFill>
                  <a:schemeClr val="tx1"/>
                </a:solidFill>
                <a:latin typeface="Times New Roman" panose="02020603050405020304" pitchFamily="18" charset="0"/>
              </a:rPr>
              <a:t> Sisteminin sağladığı tavizli gümrük oranlarından yararlanılması için </a:t>
            </a:r>
            <a:r>
              <a:rPr lang="tr-TR" sz="2400" kern="0" dirty="0" err="1">
                <a:solidFill>
                  <a:schemeClr val="tx1"/>
                </a:solidFill>
                <a:latin typeface="Times New Roman" panose="02020603050405020304" pitchFamily="18" charset="0"/>
              </a:rPr>
              <a:t>preferans</a:t>
            </a:r>
            <a:r>
              <a:rPr lang="tr-TR" sz="2400" kern="0" dirty="0">
                <a:solidFill>
                  <a:schemeClr val="tx1"/>
                </a:solidFill>
                <a:latin typeface="Times New Roman" panose="02020603050405020304" pitchFamily="18" charset="0"/>
              </a:rPr>
              <a:t> tanıyan ülkelere yapılacak ihracatta “Özel Menşe Şahadetnamesi” (Form A) düzenlenmesi gerekmektedir.</a:t>
            </a:r>
          </a:p>
          <a:p>
            <a:pPr lvl="0" algn="just" eaLnBrk="1" hangingPunct="1">
              <a:buClr>
                <a:srgbClr val="FF0000"/>
              </a:buClr>
              <a:buSzPct val="100000"/>
              <a:defRPr/>
            </a:pPr>
            <a:endParaRPr lang="tr-TR" sz="2400" kern="0" dirty="0">
              <a:solidFill>
                <a:schemeClr val="tx1"/>
              </a:solidFill>
              <a:latin typeface="Times New Roman" panose="02020603050405020304" pitchFamily="18" charset="0"/>
            </a:endParaRPr>
          </a:p>
          <a:p>
            <a:pPr marL="457200" lvl="0" indent="-457200" algn="just" eaLnBrk="1" hangingPunct="1">
              <a:buClr>
                <a:srgbClr val="FF0000"/>
              </a:buClr>
              <a:buSzPct val="100000"/>
              <a:buFont typeface="Wingdings" pitchFamily="2" charset="2"/>
              <a:buChar char="v"/>
              <a:defRPr/>
            </a:pPr>
            <a:r>
              <a:rPr lang="tr-TR" sz="2400" kern="0" dirty="0">
                <a:solidFill>
                  <a:schemeClr val="tx1"/>
                </a:solidFill>
                <a:latin typeface="Times New Roman" panose="02020603050405020304" pitchFamily="18" charset="0"/>
              </a:rPr>
              <a:t>Ülkemiz bu sistem çerçevesinde Rusya Federasyonu, Japonya, Kanada, Avusturalya, Yeni Zelanda, Beyaz Rusya </a:t>
            </a:r>
            <a:r>
              <a:rPr lang="tr-TR" sz="2400" kern="0" dirty="0" err="1">
                <a:solidFill>
                  <a:schemeClr val="tx1"/>
                </a:solidFill>
                <a:latin typeface="Times New Roman" panose="02020603050405020304" pitchFamily="18" charset="0"/>
              </a:rPr>
              <a:t>preferanslarından</a:t>
            </a:r>
            <a:r>
              <a:rPr lang="tr-TR" sz="2400" kern="0" dirty="0">
                <a:solidFill>
                  <a:schemeClr val="tx1"/>
                </a:solidFill>
                <a:latin typeface="Times New Roman" panose="02020603050405020304" pitchFamily="18" charset="0"/>
              </a:rPr>
              <a:t> yararlanmaktadır.</a:t>
            </a:r>
          </a:p>
          <a:p>
            <a:pPr lvl="0" algn="just" eaLnBrk="1" hangingPunct="1">
              <a:buClr>
                <a:srgbClr val="FF0000"/>
              </a:buClr>
              <a:buSzPct val="100000"/>
              <a:defRPr/>
            </a:pPr>
            <a:endParaRPr lang="tr-TR" sz="2400" kern="0" dirty="0">
              <a:solidFill>
                <a:schemeClr val="tx1"/>
              </a:solidFill>
              <a:latin typeface="Times New Roman" panose="02020603050405020304" pitchFamily="18" charset="0"/>
            </a:endParaRPr>
          </a:p>
          <a:p>
            <a:pPr marL="457200" lvl="0" indent="-457200" algn="just" eaLnBrk="1" hangingPunct="1">
              <a:buClr>
                <a:srgbClr val="FF0000"/>
              </a:buClr>
              <a:buSzPct val="100000"/>
              <a:buFont typeface="Wingdings" pitchFamily="2" charset="2"/>
              <a:buChar char="v"/>
              <a:defRPr/>
            </a:pPr>
            <a:endParaRPr lang="tr-TR" sz="2400" kern="0" dirty="0">
              <a:solidFill>
                <a:schemeClr val="tx1"/>
              </a:solidFill>
              <a:latin typeface="Times New Roman" panose="02020603050405020304" pitchFamily="18" charset="0"/>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2449988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92000" cy="90805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Dikdörtgen 4"/>
          <p:cNvSpPr/>
          <p:nvPr/>
        </p:nvSpPr>
        <p:spPr>
          <a:xfrm>
            <a:off x="1" y="1004888"/>
            <a:ext cx="12192000" cy="45719"/>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Başlık 4"/>
          <p:cNvSpPr txBox="1">
            <a:spLocks/>
          </p:cNvSpPr>
          <p:nvPr/>
        </p:nvSpPr>
        <p:spPr>
          <a:xfrm>
            <a:off x="3094038" y="187325"/>
            <a:ext cx="6335712" cy="476250"/>
          </a:xfrm>
          <a:prstGeom prst="rect">
            <a:avLst/>
          </a:prstGeom>
        </p:spPr>
        <p:txBody>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tr-TR" sz="40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9875" y="4927953"/>
            <a:ext cx="1304038" cy="695487"/>
          </a:xfrm>
          <a:prstGeom prst="rect">
            <a:avLst/>
          </a:prstGeom>
        </p:spPr>
      </p:pic>
      <p:sp>
        <p:nvSpPr>
          <p:cNvPr id="9" name="Dikdörtgen 8"/>
          <p:cNvSpPr/>
          <p:nvPr/>
        </p:nvSpPr>
        <p:spPr>
          <a:xfrm>
            <a:off x="2020559" y="1803927"/>
            <a:ext cx="8601209" cy="1261884"/>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800" b="1" i="0" u="none" strike="noStrike" kern="1200" cap="none" spc="0" normalizeH="0" baseline="0" noProof="0" dirty="0">
                <a:ln>
                  <a:noFill/>
                </a:ln>
                <a:solidFill>
                  <a:srgbClr val="C00000"/>
                </a:solidFill>
                <a:effectLst>
                  <a:outerShdw blurRad="38100" dist="38100" dir="2700000" algn="tl">
                    <a:srgbClr val="C0C0C0"/>
                  </a:outerShdw>
                </a:effectLst>
                <a:uLnTx/>
                <a:uFillTx/>
                <a:latin typeface="Calibri" panose="020F0502020204030204" pitchFamily="34" charset="0"/>
                <a:ea typeface="+mn-ea"/>
                <a:cs typeface="Arial" panose="020B0604020202020204" pitchFamily="34" charset="0"/>
              </a:rPr>
              <a:t>TÜRKİYE CUMHURİYETİ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800" b="1" i="0" u="none" strike="noStrike" kern="1200" cap="none" spc="0" normalizeH="0" baseline="0" noProof="0" dirty="0">
                <a:ln>
                  <a:noFill/>
                </a:ln>
                <a:solidFill>
                  <a:srgbClr val="C00000"/>
                </a:solidFill>
                <a:effectLst>
                  <a:outerShdw blurRad="38100" dist="38100" dir="2700000" algn="tl">
                    <a:srgbClr val="C0C0C0"/>
                  </a:outerShdw>
                </a:effectLst>
                <a:uLnTx/>
                <a:uFillTx/>
                <a:latin typeface="Calibri" panose="020F0502020204030204" pitchFamily="34" charset="0"/>
                <a:ea typeface="+mn-ea"/>
                <a:cs typeface="Arial" panose="020B0604020202020204" pitchFamily="34" charset="0"/>
              </a:rPr>
              <a:t>TİCARET BAKANLIĞI</a:t>
            </a:r>
          </a:p>
        </p:txBody>
      </p:sp>
      <p:sp>
        <p:nvSpPr>
          <p:cNvPr id="10" name="Metin kutusu 9"/>
          <p:cNvSpPr txBox="1"/>
          <p:nvPr/>
        </p:nvSpPr>
        <p:spPr>
          <a:xfrm>
            <a:off x="4053012" y="5754583"/>
            <a:ext cx="441776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a:ln>
                  <a:noFill/>
                </a:ln>
                <a:solidFill>
                  <a:prstClr val="black"/>
                </a:solidFill>
                <a:effectLst/>
                <a:uLnTx/>
                <a:uFillTx/>
                <a:latin typeface="Calibri"/>
                <a:ea typeface="+mn-ea"/>
                <a:cs typeface="+mn-cs"/>
              </a:rPr>
              <a:t>ARALIK </a:t>
            </a:r>
            <a:r>
              <a:rPr kumimoji="0" lang="tr-TR" sz="1800" b="1" i="0" u="none" strike="noStrike" kern="1200" cap="none" spc="0" normalizeH="0" baseline="0" noProof="0" dirty="0">
                <a:ln>
                  <a:noFill/>
                </a:ln>
                <a:solidFill>
                  <a:prstClr val="black"/>
                </a:solidFill>
                <a:effectLst/>
                <a:uLnTx/>
                <a:uFillTx/>
                <a:latin typeface="Calibri"/>
                <a:ea typeface="+mn-ea"/>
                <a:cs typeface="+mn-cs"/>
              </a:rPr>
              <a:t>2019</a:t>
            </a:r>
          </a:p>
        </p:txBody>
      </p:sp>
      <p:sp>
        <p:nvSpPr>
          <p:cNvPr id="2" name="Dikdörtgen 1"/>
          <p:cNvSpPr/>
          <p:nvPr/>
        </p:nvSpPr>
        <p:spPr>
          <a:xfrm>
            <a:off x="2778465" y="3332979"/>
            <a:ext cx="6966857" cy="1077218"/>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İHRACAT GENEL MÜDÜRLÜĞÜ</a:t>
            </a:r>
          </a:p>
          <a:p>
            <a:pPr marL="0" marR="0" lvl="0" indent="0" algn="ctr" defTabSz="914400" rtl="0" eaLnBrk="0" fontAlgn="base" latinLnBrk="0" hangingPunct="0">
              <a:lnSpc>
                <a:spcPct val="100000"/>
              </a:lnSpc>
              <a:spcBef>
                <a:spcPct val="0"/>
              </a:spcBef>
              <a:spcAft>
                <a:spcPct val="0"/>
              </a:spcAft>
              <a:buClrTx/>
              <a:buSzTx/>
              <a:buFontTx/>
              <a:buNone/>
              <a:tabLst/>
              <a:defRPr/>
            </a:pPr>
            <a:r>
              <a:rPr lang="tr-TR" altLang="tr-TR" sz="3200" b="1" dirty="0">
                <a:solidFill>
                  <a:prstClr val="black"/>
                </a:solidFill>
                <a:latin typeface="Calibri"/>
                <a:cs typeface="Arial" panose="020B0604020202020204" pitchFamily="34" charset="0"/>
              </a:rPr>
              <a:t>DAHİLDE İŞLEME REJİMİ</a:t>
            </a:r>
            <a:endParaRPr kumimoji="0" lang="tr-TR" altLang="tr-TR" sz="3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pic>
        <p:nvPicPr>
          <p:cNvPr id="14" name="Resim 13"/>
          <p:cNvPicPr>
            <a:picLocks noChangeAspect="1"/>
          </p:cNvPicPr>
          <p:nvPr/>
        </p:nvPicPr>
        <p:blipFill>
          <a:blip r:embed="rId4"/>
          <a:stretch>
            <a:fillRect/>
          </a:stretch>
        </p:blipFill>
        <p:spPr>
          <a:xfrm>
            <a:off x="108439" y="-3531"/>
            <a:ext cx="1149467" cy="1047575"/>
          </a:xfrm>
          <a:prstGeom prst="ellipse">
            <a:avLst/>
          </a:prstGeom>
          <a:ln>
            <a:noFill/>
          </a:ln>
          <a:effectLst>
            <a:softEdge rad="112500"/>
          </a:effectLst>
        </p:spPr>
      </p:pic>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tr-TR" altLang="tr-TR" sz="1200" b="0" i="0"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667357231"/>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37</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SUNUM PLANI</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tr-TR" alt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graphicFrame>
        <p:nvGraphicFramePr>
          <p:cNvPr id="9" name="Diyagram 8"/>
          <p:cNvGraphicFramePr/>
          <p:nvPr>
            <p:extLst>
              <p:ext uri="{D42A27DB-BD31-4B8C-83A1-F6EECF244321}">
                <p14:modId xmlns:p14="http://schemas.microsoft.com/office/powerpoint/2010/main" val="546892098"/>
              </p:ext>
            </p:extLst>
          </p:nvPr>
        </p:nvGraphicFramePr>
        <p:xfrm>
          <a:off x="2032000" y="1148898"/>
          <a:ext cx="8102600" cy="4989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04193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DAHİLDE İŞLEME REJİMİ NEDİR</a:t>
            </a:r>
            <a:r>
              <a:rPr kumimoji="0" lang="tr-TR" sz="2400" b="1"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lvl="0" eaLnBrk="1" hangingPunct="1"/>
            <a:r>
              <a:rPr lang="tr-TR" altLang="tr-TR" sz="3600" dirty="0">
                <a:solidFill>
                  <a:schemeClr val="tx1"/>
                </a:solidFill>
              </a:rPr>
              <a:t>İhraç ürününün elde edilmesinde kullanılan girdilerin </a:t>
            </a:r>
            <a:r>
              <a:rPr lang="tr-TR" altLang="tr-TR" sz="3600" b="1" dirty="0">
                <a:solidFill>
                  <a:schemeClr val="tx1"/>
                </a:solidFill>
              </a:rPr>
              <a:t>ticaret politikası önlemlerine tabi tutulmaksızın gümrük muafiyetli</a:t>
            </a:r>
            <a:r>
              <a:rPr lang="tr-TR" altLang="tr-TR" sz="3600" dirty="0">
                <a:solidFill>
                  <a:schemeClr val="tx1"/>
                </a:solidFill>
              </a:rPr>
              <a:t> olarak ithal edilmesidir.</a:t>
            </a: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565664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tr-TR" sz="2400" b="1" dirty="0">
                <a:solidFill>
                  <a:schemeClr val="bg1"/>
                </a:solidFill>
                <a:effectLst>
                  <a:outerShdw blurRad="38100" dist="38100" dir="2700000" algn="tl">
                    <a:srgbClr val="000000">
                      <a:alpha val="43137"/>
                    </a:srgbClr>
                  </a:outerShdw>
                </a:effectLst>
                <a:latin typeface="Calibri"/>
              </a:rPr>
              <a:t>DAHİLDE İŞLEME REJİMİ NEDİR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a:t>
            </a: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r>
              <a:rPr lang="tr-TR" altLang="tr-TR" sz="2800" dirty="0">
                <a:solidFill>
                  <a:srgbClr val="FF0000"/>
                </a:solidFill>
                <a:latin typeface="Times New Roman" pitchFamily="18" charset="0"/>
              </a:rPr>
              <a:t>Ticaret Politikası Önlemleri: </a:t>
            </a: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571500" lvl="0" indent="-571500" algn="just" eaLnBrk="1" hangingPunct="1">
              <a:buFont typeface="Wingdings" panose="05000000000000000000" pitchFamily="2" charset="2"/>
              <a:buChar char="Ø"/>
            </a:pPr>
            <a:r>
              <a:rPr lang="tr-TR" altLang="tr-TR" sz="3600" dirty="0">
                <a:solidFill>
                  <a:schemeClr val="tx1"/>
                </a:solidFill>
              </a:rPr>
              <a:t>İthalatta Haksız Rekabetin Önlenmesi Hakkında Mevzuat (Anti-Damping ve Sübvansiyon)</a:t>
            </a:r>
          </a:p>
          <a:p>
            <a:pPr lvl="0" algn="just" eaLnBrk="1" hangingPunct="1"/>
            <a:endParaRPr lang="tr-TR" altLang="tr-TR" sz="1200" dirty="0">
              <a:solidFill>
                <a:schemeClr val="tx1"/>
              </a:solidFill>
            </a:endParaRPr>
          </a:p>
          <a:p>
            <a:pPr marL="571500" lvl="0" indent="-571500" algn="just" eaLnBrk="1" hangingPunct="1">
              <a:buFont typeface="Wingdings" panose="05000000000000000000" pitchFamily="2" charset="2"/>
              <a:buChar char="Ø"/>
            </a:pPr>
            <a:r>
              <a:rPr lang="tr-TR" altLang="tr-TR" sz="3600" dirty="0">
                <a:solidFill>
                  <a:schemeClr val="tx1"/>
                </a:solidFill>
              </a:rPr>
              <a:t>İthalatta Gözetim ve Korunma Önlemleri Hakkında Mevzuat (Kota ve Gözetim Lisansları)</a:t>
            </a: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4162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4</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İHRACATI DÜZENLEYEN MEVZUAT</a:t>
            </a:r>
          </a:p>
        </p:txBody>
      </p:sp>
      <p:sp>
        <p:nvSpPr>
          <p:cNvPr id="8" name="İçerik Yer Tutucusu 4"/>
          <p:cNvSpPr txBox="1">
            <a:spLocks/>
          </p:cNvSpPr>
          <p:nvPr/>
        </p:nvSpPr>
        <p:spPr bwMode="auto">
          <a:xfrm>
            <a:off x="9144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altLang="tr-TR" sz="2800" b="1" dirty="0">
                <a:solidFill>
                  <a:srgbClr val="002060"/>
                </a:solidFill>
                <a:effectLst>
                  <a:outerShdw blurRad="38100" dist="38100" dir="2700000" algn="tl">
                    <a:srgbClr val="000000">
                      <a:alpha val="43137"/>
                    </a:srgbClr>
                  </a:outerShdw>
                </a:effectLst>
                <a:ea typeface="+mj-ea"/>
                <a:cs typeface="+mj-cs"/>
              </a:rPr>
              <a:t>İHRACAT REJİM KARARI (95/7623)</a:t>
            </a:r>
          </a:p>
          <a:p>
            <a:pPr marL="171450" indent="-171450" algn="just">
              <a:buFont typeface="Wingdings" panose="05000000000000000000" pitchFamily="2" charset="2"/>
              <a:buChar char="Ø"/>
            </a:pPr>
            <a:r>
              <a:rPr lang="tr-TR" altLang="tr-TR" sz="1400" dirty="0">
                <a:solidFill>
                  <a:srgbClr val="002060"/>
                </a:solidFill>
                <a:ea typeface="+mj-ea"/>
                <a:cs typeface="+mj-cs"/>
              </a:rPr>
              <a:t>  </a:t>
            </a:r>
            <a:r>
              <a:rPr lang="tr-TR" altLang="tr-TR" sz="2800" dirty="0">
                <a:solidFill>
                  <a:srgbClr val="002060"/>
                </a:solidFill>
                <a:ea typeface="+mj-ea"/>
                <a:cs typeface="+mj-cs"/>
              </a:rPr>
              <a:t>Karar’ın 4 üncü maddesi uyarınca; kanun, kararname ve uluslararası anlaşmalarla </a:t>
            </a:r>
            <a:r>
              <a:rPr lang="tr-TR" altLang="tr-TR" sz="2800" b="1" dirty="0">
                <a:solidFill>
                  <a:srgbClr val="002060"/>
                </a:solidFill>
                <a:ea typeface="+mj-ea"/>
                <a:cs typeface="+mj-cs"/>
              </a:rPr>
              <a:t>ihracı yasaklanmış mallar dışında kalan bütün malların</a:t>
            </a:r>
            <a:r>
              <a:rPr lang="tr-TR" altLang="tr-TR" sz="2800" dirty="0">
                <a:solidFill>
                  <a:srgbClr val="002060"/>
                </a:solidFill>
                <a:ea typeface="+mj-ea"/>
                <a:cs typeface="+mj-cs"/>
              </a:rPr>
              <a:t>; </a:t>
            </a:r>
          </a:p>
          <a:p>
            <a:pPr marL="742950" lvl="1" indent="-285750" algn="just">
              <a:buFont typeface="Arial" panose="020B0604020202020204" pitchFamily="34" charset="0"/>
              <a:buChar char="•"/>
            </a:pPr>
            <a:r>
              <a:rPr lang="tr-TR" altLang="tr-TR" sz="1600" dirty="0">
                <a:solidFill>
                  <a:srgbClr val="002060"/>
                </a:solidFill>
                <a:effectLst>
                  <a:outerShdw blurRad="38100" dist="38100" dir="2700000" algn="tl">
                    <a:srgbClr val="000000">
                      <a:alpha val="43137"/>
                    </a:srgbClr>
                  </a:outerShdw>
                </a:effectLst>
                <a:ea typeface="+mj-ea"/>
                <a:cs typeface="+mj-cs"/>
              </a:rPr>
              <a:t>KAMU AHLAKI</a:t>
            </a:r>
          </a:p>
          <a:p>
            <a:pPr marL="742950" lvl="1" indent="-285750" algn="just">
              <a:buFont typeface="Arial" panose="020B0604020202020204" pitchFamily="34" charset="0"/>
              <a:buChar char="•"/>
            </a:pPr>
            <a:r>
              <a:rPr lang="tr-TR" altLang="tr-TR" sz="1600" dirty="0">
                <a:solidFill>
                  <a:srgbClr val="002060"/>
                </a:solidFill>
                <a:effectLst>
                  <a:outerShdw blurRad="38100" dist="38100" dir="2700000" algn="tl">
                    <a:srgbClr val="000000">
                      <a:alpha val="43137"/>
                    </a:srgbClr>
                  </a:outerShdw>
                </a:effectLst>
                <a:ea typeface="+mj-ea"/>
                <a:cs typeface="+mj-cs"/>
              </a:rPr>
              <a:t>KAMU DÜZENİ</a:t>
            </a:r>
          </a:p>
          <a:p>
            <a:pPr marL="742950" lvl="1" indent="-285750" algn="just">
              <a:buFont typeface="Arial" panose="020B0604020202020204" pitchFamily="34" charset="0"/>
              <a:buChar char="•"/>
            </a:pPr>
            <a:r>
              <a:rPr lang="tr-TR" altLang="tr-TR" sz="1600" dirty="0">
                <a:solidFill>
                  <a:srgbClr val="002060"/>
                </a:solidFill>
                <a:effectLst>
                  <a:outerShdw blurRad="38100" dist="38100" dir="2700000" algn="tl">
                    <a:srgbClr val="000000">
                      <a:alpha val="43137"/>
                    </a:srgbClr>
                  </a:outerShdw>
                </a:effectLst>
                <a:ea typeface="+mj-ea"/>
                <a:cs typeface="+mj-cs"/>
              </a:rPr>
              <a:t>KAMU GÜVENLİĞİ</a:t>
            </a:r>
          </a:p>
          <a:p>
            <a:pPr marL="742950" lvl="1" indent="-285750" algn="just">
              <a:buFont typeface="Arial" panose="020B0604020202020204" pitchFamily="34" charset="0"/>
              <a:buChar char="•"/>
            </a:pPr>
            <a:r>
              <a:rPr lang="tr-TR" altLang="tr-TR" sz="1600" dirty="0">
                <a:solidFill>
                  <a:srgbClr val="002060"/>
                </a:solidFill>
                <a:effectLst>
                  <a:outerShdw blurRad="38100" dist="38100" dir="2700000" algn="tl">
                    <a:srgbClr val="000000">
                      <a:alpha val="43137"/>
                    </a:srgbClr>
                  </a:outerShdw>
                </a:effectLst>
                <a:ea typeface="+mj-ea"/>
                <a:cs typeface="+mj-cs"/>
              </a:rPr>
              <a:t>İNSAN, HAYVAN VE BİTKİ SAĞLIK VE HAYATLARININ KORUNMASI</a:t>
            </a:r>
          </a:p>
          <a:p>
            <a:pPr marL="742950" lvl="1" indent="-285750" algn="just">
              <a:buFont typeface="Arial" panose="020B0604020202020204" pitchFamily="34" charset="0"/>
              <a:buChar char="•"/>
            </a:pPr>
            <a:r>
              <a:rPr lang="tr-TR" altLang="tr-TR" sz="1600" dirty="0">
                <a:solidFill>
                  <a:srgbClr val="002060"/>
                </a:solidFill>
                <a:effectLst>
                  <a:outerShdw blurRad="38100" dist="38100" dir="2700000" algn="tl">
                    <a:srgbClr val="000000">
                      <a:alpha val="43137"/>
                    </a:srgbClr>
                  </a:outerShdw>
                </a:effectLst>
                <a:ea typeface="+mj-ea"/>
                <a:cs typeface="+mj-cs"/>
              </a:rPr>
              <a:t>SANATSAL, TARİHİ VEYA ARKEOLOJİK DEĞERİ OLAN ULUSAL HAZİNELERİN KORUNMASI NEDENİYLE İHRACATINA KISITLAMA VEYA YASAKLAMA GETİRİLENLER </a:t>
            </a:r>
          </a:p>
          <a:p>
            <a:pPr lvl="1" algn="just"/>
            <a:r>
              <a:rPr lang="tr-TR" altLang="tr-TR" sz="1600" dirty="0">
                <a:solidFill>
                  <a:srgbClr val="002060"/>
                </a:solidFill>
                <a:effectLst>
                  <a:outerShdw blurRad="38100" dist="38100" dir="2700000" algn="tl">
                    <a:srgbClr val="000000">
                      <a:alpha val="43137"/>
                    </a:srgbClr>
                  </a:outerShdw>
                </a:effectLst>
                <a:ea typeface="+mj-ea"/>
                <a:cs typeface="+mj-cs"/>
              </a:rPr>
              <a:t>HARİÇ</a:t>
            </a:r>
          </a:p>
          <a:p>
            <a:pPr lvl="1" algn="just"/>
            <a:r>
              <a:rPr lang="tr-TR" altLang="tr-TR" b="1" dirty="0">
                <a:solidFill>
                  <a:srgbClr val="002060"/>
                </a:solidFill>
                <a:ea typeface="+mj-ea"/>
                <a:cs typeface="+mj-cs"/>
              </a:rPr>
              <a:t>ihracı SERBESTTİR</a:t>
            </a:r>
            <a:r>
              <a:rPr lang="tr-TR" altLang="tr-TR" dirty="0">
                <a:solidFill>
                  <a:srgbClr val="002060"/>
                </a:solidFill>
                <a:ea typeface="+mj-ea"/>
                <a:cs typeface="+mj-cs"/>
              </a:rPr>
              <a:t>.</a:t>
            </a:r>
          </a:p>
          <a:p>
            <a:pPr marL="171450" indent="-171450" algn="just">
              <a:buFont typeface="Wingdings" panose="05000000000000000000" pitchFamily="2" charset="2"/>
              <a:buChar char="Ø"/>
            </a:pPr>
            <a:endParaRPr lang="tr-TR" altLang="tr-TR" sz="14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00513"/>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2879493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lang="tr-TR" sz="2400" b="1" dirty="0">
                <a:solidFill>
                  <a:prstClr val="white"/>
                </a:solidFill>
                <a:effectLst>
                  <a:outerShdw blurRad="38100" dist="38100" dir="2700000" algn="tl">
                    <a:srgbClr val="000000">
                      <a:alpha val="43137"/>
                    </a:srgbClr>
                  </a:outerShdw>
                </a:effectLst>
                <a:latin typeface="Calibri"/>
              </a:rPr>
              <a:t>NEDEN DAHİLDE İŞLEME REJİMİ ?</a:t>
            </a:r>
            <a:endPar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graphicFrame>
        <p:nvGraphicFramePr>
          <p:cNvPr id="25" name="6 Diyagram"/>
          <p:cNvGraphicFramePr/>
          <p:nvPr>
            <p:extLst>
              <p:ext uri="{D42A27DB-BD31-4B8C-83A1-F6EECF244321}">
                <p14:modId xmlns:p14="http://schemas.microsoft.com/office/powerpoint/2010/main" val="2719383761"/>
              </p:ext>
            </p:extLst>
          </p:nvPr>
        </p:nvGraphicFramePr>
        <p:xfrm>
          <a:off x="1981200" y="1001712"/>
          <a:ext cx="7920000" cy="12965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ikdörtgen 3"/>
          <p:cNvSpPr/>
          <p:nvPr/>
        </p:nvSpPr>
        <p:spPr>
          <a:xfrm>
            <a:off x="1522413" y="2273299"/>
            <a:ext cx="9450387" cy="3908762"/>
          </a:xfrm>
          <a:prstGeom prst="rect">
            <a:avLst/>
          </a:prstGeom>
        </p:spPr>
        <p:txBody>
          <a:bodyPr wrap="square">
            <a:spAutoFit/>
          </a:bodyPr>
          <a:lstStyle/>
          <a:p>
            <a:pPr lvl="0" fontAlgn="base">
              <a:spcBef>
                <a:spcPct val="0"/>
              </a:spcBef>
              <a:spcAft>
                <a:spcPts val="1200"/>
              </a:spcAft>
              <a:defRPr/>
            </a:pPr>
            <a:r>
              <a:rPr lang="tr-TR" altLang="tr-TR" sz="2000" b="1" dirty="0">
                <a:solidFill>
                  <a:srgbClr val="C00000"/>
                </a:solidFill>
                <a:latin typeface="Times New Roman" panose="02020603050405020304" pitchFamily="18" charset="0"/>
                <a:cs typeface="Times New Roman" panose="02020603050405020304" pitchFamily="18" charset="0"/>
              </a:rPr>
              <a:t>Amaçlar</a:t>
            </a:r>
            <a:endParaRPr lang="tr-TR" altLang="tr-TR" sz="2000" dirty="0">
              <a:solidFill>
                <a:srgbClr val="1F497D"/>
              </a:solidFill>
              <a:latin typeface="Times New Roman" panose="02020603050405020304" pitchFamily="18" charset="0"/>
              <a:cs typeface="Times New Roman" panose="02020603050405020304" pitchFamily="18" charset="0"/>
            </a:endParaRPr>
          </a:p>
          <a:p>
            <a:pPr marL="342900" lvl="0" indent="-342900" algn="just" fontAlgn="base">
              <a:spcBef>
                <a:spcPct val="0"/>
              </a:spcBef>
              <a:spcAft>
                <a:spcPct val="0"/>
              </a:spcAft>
              <a:buFont typeface="Wingdings" panose="05000000000000000000" pitchFamily="2" charset="2"/>
              <a:buChar char="v"/>
              <a:defRPr/>
            </a:pPr>
            <a:r>
              <a:rPr lang="tr-TR" altLang="tr-TR" sz="2000" dirty="0">
                <a:latin typeface="Times New Roman" panose="02020603050405020304" pitchFamily="18" charset="0"/>
                <a:cs typeface="Times New Roman" panose="02020603050405020304" pitchFamily="18" charset="0"/>
              </a:rPr>
              <a:t>İhracatçılarımıza dünya piyasalarında rekabet gücü kazandırmak</a:t>
            </a:r>
          </a:p>
          <a:p>
            <a:pPr marL="342900" lvl="0" indent="-342900" algn="just" fontAlgn="base">
              <a:spcBef>
                <a:spcPct val="0"/>
              </a:spcBef>
              <a:spcAft>
                <a:spcPct val="0"/>
              </a:spcAft>
              <a:buFont typeface="Wingdings" panose="05000000000000000000" pitchFamily="2" charset="2"/>
              <a:buChar char="v"/>
              <a:defRPr/>
            </a:pPr>
            <a:r>
              <a:rPr lang="tr-TR" altLang="tr-TR" sz="2000" dirty="0">
                <a:latin typeface="Times New Roman" panose="02020603050405020304" pitchFamily="18" charset="0"/>
                <a:cs typeface="Times New Roman" panose="02020603050405020304" pitchFamily="18" charset="0"/>
              </a:rPr>
              <a:t>İhraç pazarlarımızı geliştirmek</a:t>
            </a:r>
          </a:p>
          <a:p>
            <a:pPr marL="342900" lvl="0" indent="-342900" algn="just" fontAlgn="base">
              <a:spcBef>
                <a:spcPct val="0"/>
              </a:spcBef>
              <a:spcAft>
                <a:spcPct val="0"/>
              </a:spcAft>
              <a:buFont typeface="Wingdings" panose="05000000000000000000" pitchFamily="2" charset="2"/>
              <a:buChar char="v"/>
              <a:defRPr/>
            </a:pPr>
            <a:r>
              <a:rPr lang="tr-TR" altLang="tr-TR" sz="2000" dirty="0">
                <a:latin typeface="Times New Roman" panose="02020603050405020304" pitchFamily="18" charset="0"/>
                <a:cs typeface="Times New Roman" panose="02020603050405020304" pitchFamily="18" charset="0"/>
              </a:rPr>
              <a:t>İhraç ürünlerimizi çeşitlendirmek</a:t>
            </a:r>
          </a:p>
          <a:p>
            <a:pPr marL="342900" lvl="0" indent="-342900" algn="just" fontAlgn="base">
              <a:spcBef>
                <a:spcPct val="0"/>
              </a:spcBef>
              <a:spcAft>
                <a:spcPts val="1200"/>
              </a:spcAft>
              <a:buFont typeface="Wingdings" panose="05000000000000000000" pitchFamily="2" charset="2"/>
              <a:buChar char="v"/>
              <a:defRPr/>
            </a:pPr>
            <a:r>
              <a:rPr lang="tr-TR" altLang="tr-TR" sz="2000" dirty="0">
                <a:latin typeface="Times New Roman" panose="02020603050405020304" pitchFamily="18" charset="0"/>
                <a:cs typeface="Times New Roman" panose="02020603050405020304" pitchFamily="18" charset="0"/>
              </a:rPr>
              <a:t>Sürdürülebilir ihracat artışı sağlamak</a:t>
            </a:r>
          </a:p>
          <a:p>
            <a:pPr lvl="0" algn="just" fontAlgn="base">
              <a:spcAft>
                <a:spcPts val="1200"/>
              </a:spcAft>
              <a:defRPr/>
            </a:pPr>
            <a:r>
              <a:rPr lang="tr-TR" altLang="tr-TR" sz="2000" b="1" dirty="0">
                <a:solidFill>
                  <a:srgbClr val="C00000"/>
                </a:solidFill>
                <a:latin typeface="Times New Roman" panose="02020603050405020304" pitchFamily="18" charset="0"/>
                <a:cs typeface="Times New Roman" panose="02020603050405020304" pitchFamily="18" charset="0"/>
              </a:rPr>
              <a:t>Kullanım Gerekçeleri</a:t>
            </a:r>
            <a:endParaRPr lang="tr-TR" altLang="tr-TR" sz="2000" b="1" dirty="0">
              <a:solidFill>
                <a:prstClr val="black"/>
              </a:solidFill>
              <a:latin typeface="Times New Roman" panose="02020603050405020304" pitchFamily="18" charset="0"/>
              <a:cs typeface="Times New Roman" panose="02020603050405020304" pitchFamily="18" charset="0"/>
            </a:endParaRPr>
          </a:p>
          <a:p>
            <a:pPr marL="342900" lvl="0" indent="-342900" algn="just" fontAlgn="base">
              <a:spcBef>
                <a:spcPct val="0"/>
              </a:spcBef>
              <a:spcAft>
                <a:spcPct val="0"/>
              </a:spcAft>
              <a:buFont typeface="Wingdings" panose="05000000000000000000" pitchFamily="2" charset="2"/>
              <a:buChar char="v"/>
              <a:defRPr/>
            </a:pPr>
            <a:r>
              <a:rPr lang="tr-TR" sz="2000" dirty="0">
                <a:latin typeface="Times New Roman" panose="02020603050405020304" pitchFamily="18" charset="0"/>
                <a:cs typeface="Times New Roman" panose="02020603050405020304" pitchFamily="18" charset="0"/>
              </a:rPr>
              <a:t>Hammadde  ve üretim yetersizliği</a:t>
            </a:r>
          </a:p>
          <a:p>
            <a:pPr marL="342900" lvl="0" indent="-342900" algn="just" fontAlgn="base">
              <a:spcBef>
                <a:spcPct val="0"/>
              </a:spcBef>
              <a:spcAft>
                <a:spcPct val="0"/>
              </a:spcAft>
              <a:buFont typeface="Wingdings" panose="05000000000000000000" pitchFamily="2" charset="2"/>
              <a:buChar char="v"/>
              <a:defRPr/>
            </a:pPr>
            <a:r>
              <a:rPr lang="tr-TR" sz="2000" dirty="0">
                <a:latin typeface="Times New Roman" panose="02020603050405020304" pitchFamily="18" charset="0"/>
                <a:cs typeface="Times New Roman" panose="02020603050405020304" pitchFamily="18" charset="0"/>
              </a:rPr>
              <a:t>Üretimde kalite sorunu</a:t>
            </a:r>
          </a:p>
          <a:p>
            <a:pPr marL="342900" lvl="0" indent="-342900" algn="just" fontAlgn="base">
              <a:spcBef>
                <a:spcPct val="0"/>
              </a:spcBef>
              <a:spcAft>
                <a:spcPct val="0"/>
              </a:spcAft>
              <a:buFont typeface="Wingdings" panose="05000000000000000000" pitchFamily="2" charset="2"/>
              <a:buChar char="v"/>
              <a:defRPr/>
            </a:pPr>
            <a:r>
              <a:rPr lang="tr-TR" sz="2000" dirty="0">
                <a:latin typeface="Times New Roman" panose="02020603050405020304" pitchFamily="18" charset="0"/>
                <a:cs typeface="Times New Roman" panose="02020603050405020304" pitchFamily="18" charset="0"/>
              </a:rPr>
              <a:t>Maliyet yüksekliği</a:t>
            </a:r>
          </a:p>
          <a:p>
            <a:pPr marL="342900" lvl="0" indent="-342900" algn="just" fontAlgn="base">
              <a:spcBef>
                <a:spcPct val="0"/>
              </a:spcBef>
              <a:spcAft>
                <a:spcPct val="0"/>
              </a:spcAft>
              <a:buFont typeface="Wingdings" panose="05000000000000000000" pitchFamily="2" charset="2"/>
              <a:buChar char="v"/>
              <a:defRPr/>
            </a:pPr>
            <a:r>
              <a:rPr lang="tr-TR" sz="2000" dirty="0">
                <a:latin typeface="Times New Roman" panose="02020603050405020304" pitchFamily="18" charset="0"/>
                <a:cs typeface="Times New Roman" panose="02020603050405020304" pitchFamily="18" charset="0"/>
              </a:rPr>
              <a:t>İleri teknoloji eksikliği</a:t>
            </a:r>
          </a:p>
          <a:p>
            <a:pPr marL="342900" lvl="0" indent="-342900" algn="just" fontAlgn="base">
              <a:spcBef>
                <a:spcPct val="0"/>
              </a:spcBef>
              <a:spcAft>
                <a:spcPct val="0"/>
              </a:spcAft>
              <a:buFont typeface="Wingdings" panose="05000000000000000000" pitchFamily="2" charset="2"/>
              <a:buChar char="v"/>
              <a:defRPr/>
            </a:pPr>
            <a:r>
              <a:rPr lang="tr-TR" sz="2000" dirty="0">
                <a:latin typeface="Times New Roman" panose="02020603050405020304" pitchFamily="18" charset="0"/>
                <a:cs typeface="Times New Roman" panose="02020603050405020304" pitchFamily="18" charset="0"/>
              </a:rPr>
              <a:t>Finansman avantajı</a:t>
            </a:r>
          </a:p>
        </p:txBody>
      </p:sp>
    </p:spTree>
    <p:extLst>
      <p:ext uri="{BB962C8B-B14F-4D97-AF65-F5344CB8AC3E}">
        <p14:creationId xmlns:p14="http://schemas.microsoft.com/office/powerpoint/2010/main" val="7287629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  NEDEN</a:t>
            </a:r>
            <a:r>
              <a:rPr kumimoji="0" lang="tr-TR" sz="2400" b="1" i="0"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DAHİLDE</a:t>
            </a:r>
            <a:r>
              <a:rPr kumimoji="0" lang="tr-TR" sz="2400" b="1"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 İŞLEME REJİMİ?</a:t>
            </a:r>
            <a:endPar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graphicFrame>
        <p:nvGraphicFramePr>
          <p:cNvPr id="8" name="İçerik Yer Tutucusu 5"/>
          <p:cNvGraphicFramePr>
            <a:graphicFrameLocks/>
          </p:cNvGraphicFramePr>
          <p:nvPr>
            <p:extLst>
              <p:ext uri="{D42A27DB-BD31-4B8C-83A1-F6EECF244321}">
                <p14:modId xmlns:p14="http://schemas.microsoft.com/office/powerpoint/2010/main" val="3907285939"/>
              </p:ext>
            </p:extLst>
          </p:nvPr>
        </p:nvGraphicFramePr>
        <p:xfrm>
          <a:off x="1371600" y="1169189"/>
          <a:ext cx="8856984" cy="4862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0935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tr-TR" altLang="tr-TR" sz="1200" b="0" i="0" u="none" strike="noStrike" kern="1200" cap="none" spc="0" normalizeH="0" baseline="0" noProof="0" dirty="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DAHİLDE İŞLEME REJİMİ MEVZUATI</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1" name="Diyagram 10"/>
          <p:cNvGraphicFramePr/>
          <p:nvPr>
            <p:extLst>
              <p:ext uri="{D42A27DB-BD31-4B8C-83A1-F6EECF244321}">
                <p14:modId xmlns:p14="http://schemas.microsoft.com/office/powerpoint/2010/main" val="286468587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Resim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5292" y="-112546"/>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89683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DAHİLDE İŞLEME REJİMİ İLE İLGİLİ BİRİMLER </a:t>
            </a:r>
          </a:p>
        </p:txBody>
      </p:sp>
      <p:sp>
        <p:nvSpPr>
          <p:cNvPr id="8" name="Rectangle 3"/>
          <p:cNvSpPr txBox="1">
            <a:spLocks noChangeArrowheads="1"/>
          </p:cNvSpPr>
          <p:nvPr/>
        </p:nvSpPr>
        <p:spPr>
          <a:xfrm>
            <a:off x="2236730" y="1371600"/>
            <a:ext cx="8429684" cy="5224482"/>
          </a:xfrm>
          <a:prstGeom prst="rect">
            <a:avLst/>
          </a:prstGeom>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altLang="tr-TR" b="1" dirty="0">
                <a:latin typeface="Times New Roman" panose="02020603050405020304" pitchFamily="18" charset="0"/>
                <a:cs typeface="Times New Roman" panose="02020603050405020304" pitchFamily="18" charset="0"/>
              </a:rPr>
              <a:t>İhracat Genel Müdürlüğü:</a:t>
            </a:r>
          </a:p>
          <a:p>
            <a:pPr lvl="1"/>
            <a:r>
              <a:rPr lang="tr-TR" altLang="tr-TR" dirty="0">
                <a:latin typeface="Times New Roman" panose="02020603050405020304" pitchFamily="18" charset="0"/>
                <a:cs typeface="Times New Roman" panose="02020603050405020304" pitchFamily="18" charset="0"/>
              </a:rPr>
              <a:t>Belge düzenleme,</a:t>
            </a:r>
          </a:p>
          <a:p>
            <a:pPr lvl="1"/>
            <a:r>
              <a:rPr lang="tr-TR" altLang="tr-TR" dirty="0">
                <a:latin typeface="Times New Roman" panose="02020603050405020304" pitchFamily="18" charset="0"/>
                <a:cs typeface="Times New Roman" panose="02020603050405020304" pitchFamily="18" charset="0"/>
              </a:rPr>
              <a:t>DİR ile ilgili düzenleme yapma, önlem alma, sorunları çözme ve talimat verme,</a:t>
            </a:r>
          </a:p>
          <a:p>
            <a:pPr lvl="1"/>
            <a:r>
              <a:rPr lang="tr-TR" altLang="tr-TR" dirty="0">
                <a:latin typeface="Times New Roman" panose="02020603050405020304" pitchFamily="18" charset="0"/>
                <a:cs typeface="Times New Roman" panose="02020603050405020304" pitchFamily="18" charset="0"/>
              </a:rPr>
              <a:t>Koordinasyonu sağlama,</a:t>
            </a:r>
          </a:p>
          <a:p>
            <a:r>
              <a:rPr lang="tr-TR" altLang="tr-TR" b="1" dirty="0">
                <a:latin typeface="Times New Roman" panose="02020603050405020304" pitchFamily="18" charset="0"/>
                <a:cs typeface="Times New Roman" panose="02020603050405020304" pitchFamily="18" charset="0"/>
              </a:rPr>
              <a:t>Gümrükler Genel Müdürlüğü:</a:t>
            </a:r>
          </a:p>
          <a:p>
            <a:pPr lvl="1"/>
            <a:r>
              <a:rPr lang="tr-TR" altLang="tr-TR" dirty="0">
                <a:latin typeface="Times New Roman" panose="02020603050405020304" pitchFamily="18" charset="0"/>
                <a:cs typeface="Times New Roman" panose="02020603050405020304" pitchFamily="18" charset="0"/>
              </a:rPr>
              <a:t>DİR ile ilgili gümrük işlemleri,</a:t>
            </a:r>
          </a:p>
          <a:p>
            <a:pPr lvl="1"/>
            <a:r>
              <a:rPr lang="tr-TR" altLang="tr-TR" dirty="0">
                <a:latin typeface="Times New Roman" panose="02020603050405020304" pitchFamily="18" charset="0"/>
                <a:cs typeface="Times New Roman" panose="02020603050405020304" pitchFamily="18" charset="0"/>
              </a:rPr>
              <a:t>Dahilde İşleme İzni (Dİİ) ile ilgili uygulama,</a:t>
            </a:r>
          </a:p>
        </p:txBody>
      </p:sp>
    </p:spTree>
    <p:extLst>
      <p:ext uri="{BB962C8B-B14F-4D97-AF65-F5344CB8AC3E}">
        <p14:creationId xmlns:p14="http://schemas.microsoft.com/office/powerpoint/2010/main" val="29750301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DAHİLDE İŞLEME REJİMİ İLE İLGİLİ BİRİMLER </a:t>
            </a:r>
          </a:p>
        </p:txBody>
      </p:sp>
      <p:sp>
        <p:nvSpPr>
          <p:cNvPr id="9" name="Rectangle 3"/>
          <p:cNvSpPr txBox="1">
            <a:spLocks noChangeArrowheads="1"/>
          </p:cNvSpPr>
          <p:nvPr/>
        </p:nvSpPr>
        <p:spPr>
          <a:xfrm>
            <a:off x="2339916" y="1263867"/>
            <a:ext cx="8429684" cy="5224482"/>
          </a:xfrm>
          <a:prstGeom prst="rect">
            <a:avLst/>
          </a:prstGeom>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altLang="tr-TR" b="1" dirty="0">
                <a:latin typeface="Times New Roman" panose="02020603050405020304" pitchFamily="18" charset="0"/>
                <a:cs typeface="Times New Roman" panose="02020603050405020304" pitchFamily="18" charset="0"/>
              </a:rPr>
              <a:t>Ticaret Bakanlığı Bölge Müdürlükleri :</a:t>
            </a:r>
          </a:p>
          <a:p>
            <a:pPr lvl="1"/>
            <a:r>
              <a:rPr lang="tr-TR" altLang="tr-TR" dirty="0">
                <a:latin typeface="Times New Roman" panose="02020603050405020304" pitchFamily="18" charset="0"/>
                <a:cs typeface="Times New Roman" panose="02020603050405020304" pitchFamily="18" charset="0"/>
              </a:rPr>
              <a:t>DİİB ile ilgili kapatma işlemleri,</a:t>
            </a:r>
          </a:p>
          <a:p>
            <a:pPr lvl="1"/>
            <a:r>
              <a:rPr lang="tr-TR" altLang="tr-TR" dirty="0">
                <a:latin typeface="Times New Roman" panose="02020603050405020304" pitchFamily="18" charset="0"/>
                <a:cs typeface="Times New Roman" panose="02020603050405020304" pitchFamily="18" charset="0"/>
              </a:rPr>
              <a:t>Revize işlemleri,</a:t>
            </a:r>
          </a:p>
          <a:p>
            <a:pPr lvl="1"/>
            <a:r>
              <a:rPr lang="tr-TR" altLang="tr-TR" dirty="0">
                <a:latin typeface="Times New Roman" panose="02020603050405020304" pitchFamily="18" charset="0"/>
                <a:cs typeface="Times New Roman" panose="02020603050405020304" pitchFamily="18" charset="0"/>
              </a:rPr>
              <a:t>Firma Tanımlaması,</a:t>
            </a:r>
          </a:p>
          <a:p>
            <a:r>
              <a:rPr lang="tr-TR" altLang="tr-TR" b="1" dirty="0">
                <a:latin typeface="Times New Roman" panose="02020603050405020304" pitchFamily="18" charset="0"/>
                <a:cs typeface="Times New Roman" panose="02020603050405020304" pitchFamily="18" charset="0"/>
              </a:rPr>
              <a:t>Diğer Kurumlar :</a:t>
            </a:r>
          </a:p>
          <a:p>
            <a:pPr lvl="1"/>
            <a:r>
              <a:rPr lang="tr-TR" altLang="tr-TR" dirty="0">
                <a:latin typeface="Times New Roman" panose="02020603050405020304" pitchFamily="18" charset="0"/>
                <a:cs typeface="Times New Roman" panose="02020603050405020304" pitchFamily="18" charset="0"/>
              </a:rPr>
              <a:t>Maliye ve Hazine Bakanlığı,</a:t>
            </a:r>
          </a:p>
          <a:p>
            <a:pPr lvl="1"/>
            <a:r>
              <a:rPr lang="tr-TR" altLang="tr-TR" dirty="0">
                <a:latin typeface="Times New Roman" panose="02020603050405020304" pitchFamily="18" charset="0"/>
                <a:cs typeface="Times New Roman" panose="02020603050405020304" pitchFamily="18" charset="0"/>
              </a:rPr>
              <a:t>Toprak Mahsulleri Ofisi (T.M.O.),</a:t>
            </a:r>
          </a:p>
          <a:p>
            <a:pPr lvl="1"/>
            <a:r>
              <a:rPr lang="tr-TR" altLang="tr-TR" dirty="0">
                <a:latin typeface="Times New Roman" panose="02020603050405020304" pitchFamily="18" charset="0"/>
                <a:cs typeface="Times New Roman" panose="02020603050405020304" pitchFamily="18" charset="0"/>
              </a:rPr>
              <a:t>Türkiye Şeker Kurumu ve ilgili fabrikaları, vb.</a:t>
            </a:r>
          </a:p>
          <a:p>
            <a:pPr lvl="1"/>
            <a:endParaRPr lang="tr-TR" altLang="tr-TR" dirty="0">
              <a:solidFill>
                <a:srgbClr val="002060"/>
              </a:solidFill>
            </a:endParaRPr>
          </a:p>
          <a:p>
            <a:pPr marL="457200" lvl="1" indent="0">
              <a:buFont typeface="Arial" panose="020B0604020202020204" pitchFamily="34" charset="0"/>
              <a:buNone/>
            </a:pPr>
            <a:endParaRPr lang="tr-TR" altLang="tr-TR" dirty="0">
              <a:solidFill>
                <a:srgbClr val="002060"/>
              </a:solidFill>
            </a:endParaRPr>
          </a:p>
        </p:txBody>
      </p:sp>
    </p:spTree>
    <p:extLst>
      <p:ext uri="{BB962C8B-B14F-4D97-AF65-F5344CB8AC3E}">
        <p14:creationId xmlns:p14="http://schemas.microsoft.com/office/powerpoint/2010/main" val="4377646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noProof="0" dirty="0">
                <a:solidFill>
                  <a:schemeClr val="bg1"/>
                </a:solidFill>
                <a:effectLst>
                  <a:outerShdw blurRad="38100" dist="38100" dir="2700000" algn="tl">
                    <a:srgbClr val="000000">
                      <a:alpha val="43137"/>
                    </a:srgbClr>
                  </a:outerShdw>
                </a:effectLst>
              </a:rPr>
              <a:t>DAHİLDE İŞLEME </a:t>
            </a:r>
            <a:r>
              <a:rPr lang="tr-TR" sz="2400" b="1" dirty="0">
                <a:solidFill>
                  <a:schemeClr val="bg1"/>
                </a:solidFill>
                <a:effectLst>
                  <a:outerShdw blurRad="38100" dist="38100" dir="2700000" algn="tl">
                    <a:srgbClr val="000000">
                      <a:alpha val="43137"/>
                    </a:srgbClr>
                  </a:outerShdw>
                </a:effectLst>
              </a:rPr>
              <a:t>İZİN BELGESİ VE İZNİ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p:cNvSpPr txBox="1">
            <a:spLocks noChangeArrowheads="1"/>
          </p:cNvSpPr>
          <p:nvPr/>
        </p:nvSpPr>
        <p:spPr>
          <a:xfrm>
            <a:off x="1676400" y="1143000"/>
            <a:ext cx="8429684" cy="5224482"/>
          </a:xfrm>
          <a:prstGeom prst="rect">
            <a:avLst/>
          </a:prstGeom>
        </p:spPr>
        <p:txBody>
          <a:bodyPr>
            <a:no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tr-TR" altLang="tr-TR" sz="2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DAHİLDE İŞLEME İZNİ (Dİİ):</a:t>
            </a:r>
          </a:p>
          <a:p>
            <a:pPr marL="0" indent="0" algn="just">
              <a:buNone/>
            </a:pPr>
            <a:endParaRPr lang="tr-TR" altLang="tr-TR" sz="2000" dirty="0">
              <a:latin typeface="Times New Roman" panose="02020603050405020304" pitchFamily="18" charset="0"/>
              <a:cs typeface="Times New Roman" panose="02020603050405020304" pitchFamily="18" charset="0"/>
            </a:endParaRPr>
          </a:p>
          <a:p>
            <a:pPr algn="just"/>
            <a:r>
              <a:rPr lang="tr-TR" altLang="tr-TR" sz="2400" dirty="0">
                <a:latin typeface="Times New Roman" panose="02020603050405020304" pitchFamily="18" charset="0"/>
                <a:cs typeface="Times New Roman" panose="02020603050405020304" pitchFamily="18" charset="0"/>
              </a:rPr>
              <a:t>Eşyanın; tamir edilmesi, boyanması, yenilenmesi, monte edilmesi, birleştirilmesi, ambalajlanması, bedelsiz ithalatı vb. işlemler için  Gümrük İdarelerince Dahilde İşleme İzni (Dİİ) verilir.</a:t>
            </a:r>
          </a:p>
          <a:p>
            <a:pPr algn="just"/>
            <a:r>
              <a:rPr lang="tr-TR" altLang="tr-TR" sz="2400" dirty="0">
                <a:latin typeface="Times New Roman" panose="02020603050405020304" pitchFamily="18" charset="0"/>
                <a:cs typeface="Times New Roman" panose="02020603050405020304" pitchFamily="18" charset="0"/>
              </a:rPr>
              <a:t>Dahilde İşleme İzni verilecek haller, ihracat 2006/12 sayılı </a:t>
            </a:r>
            <a:r>
              <a:rPr lang="tr-TR" altLang="tr-TR" sz="2400" b="1" dirty="0">
                <a:latin typeface="Times New Roman" panose="02020603050405020304" pitchFamily="18" charset="0"/>
                <a:cs typeface="Times New Roman" panose="02020603050405020304" pitchFamily="18" charset="0"/>
              </a:rPr>
              <a:t>Tebliğ’in 14 üncü maddesinde </a:t>
            </a:r>
            <a:r>
              <a:rPr lang="tr-TR" altLang="tr-TR" sz="2400" dirty="0">
                <a:latin typeface="Times New Roman" panose="02020603050405020304" pitchFamily="18" charset="0"/>
                <a:cs typeface="Times New Roman" panose="02020603050405020304" pitchFamily="18" charset="0"/>
              </a:rPr>
              <a:t>sayılmaktadır.</a:t>
            </a:r>
          </a:p>
          <a:p>
            <a:pPr algn="just"/>
            <a:r>
              <a:rPr lang="tr-TR" altLang="tr-TR" sz="2400" dirty="0">
                <a:latin typeface="Times New Roman" panose="02020603050405020304" pitchFamily="18" charset="0"/>
                <a:cs typeface="Times New Roman" panose="02020603050405020304" pitchFamily="18" charset="0"/>
              </a:rPr>
              <a:t>İzin şartlarına göre ithal edilen eşyanın ihraç edildiğinin tespiti kaydıyla, Dİİ ihracat taahhütleri ilgili </a:t>
            </a:r>
            <a:r>
              <a:rPr lang="tr-TR" altLang="tr-TR" sz="2400" b="1" dirty="0">
                <a:latin typeface="Times New Roman" panose="02020603050405020304" pitchFamily="18" charset="0"/>
                <a:cs typeface="Times New Roman" panose="02020603050405020304" pitchFamily="18" charset="0"/>
              </a:rPr>
              <a:t>gümrük idaresi tarafından </a:t>
            </a:r>
            <a:r>
              <a:rPr lang="tr-TR" altLang="tr-TR" sz="2400" dirty="0">
                <a:latin typeface="Times New Roman" panose="02020603050405020304" pitchFamily="18" charset="0"/>
                <a:cs typeface="Times New Roman" panose="02020603050405020304" pitchFamily="18" charset="0"/>
              </a:rPr>
              <a:t>kapatılmaktadır.</a:t>
            </a:r>
          </a:p>
        </p:txBody>
      </p:sp>
    </p:spTree>
    <p:extLst>
      <p:ext uri="{BB962C8B-B14F-4D97-AF65-F5344CB8AC3E}">
        <p14:creationId xmlns:p14="http://schemas.microsoft.com/office/powerpoint/2010/main" val="16027511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İZİN BELGESİ VE İZNİ</a:t>
            </a:r>
          </a:p>
        </p:txBody>
      </p:sp>
      <p:sp>
        <p:nvSpPr>
          <p:cNvPr id="8" name="Rectangle 3"/>
          <p:cNvSpPr txBox="1">
            <a:spLocks noChangeArrowheads="1"/>
          </p:cNvSpPr>
          <p:nvPr/>
        </p:nvSpPr>
        <p:spPr>
          <a:xfrm>
            <a:off x="1752600" y="1053426"/>
            <a:ext cx="8429684" cy="5224482"/>
          </a:xfrm>
          <a:prstGeom prst="rect">
            <a:avLst/>
          </a:prstGeom>
        </p:spPr>
        <p:txBody>
          <a:bodyPr>
            <a:normAutofit fontScale="47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altLang="tr-TR" sz="3600" b="1" u="sng" dirty="0">
              <a:latin typeface="Times New Roman" panose="02020603050405020304" pitchFamily="18" charset="0"/>
              <a:cs typeface="Times New Roman" panose="02020603050405020304" pitchFamily="18" charset="0"/>
            </a:endParaRPr>
          </a:p>
          <a:p>
            <a:pPr marL="0" indent="0" algn="just">
              <a:buNone/>
            </a:pPr>
            <a:r>
              <a:rPr lang="tr-TR" altLang="tr-TR" sz="3600" b="1" u="sng" dirty="0">
                <a:latin typeface="Times New Roman" panose="02020603050405020304" pitchFamily="18" charset="0"/>
                <a:cs typeface="Times New Roman" panose="02020603050405020304" pitchFamily="18" charset="0"/>
              </a:rPr>
              <a:t>DAHİLDE İŞLEME İZNİ KONUSU FAALİYETLER: </a:t>
            </a:r>
          </a:p>
          <a:p>
            <a:pPr marL="0" indent="0" algn="just">
              <a:buNone/>
            </a:pPr>
            <a:endParaRPr lang="tr-TR" altLang="tr-TR" sz="3600" b="1" u="sng" dirty="0">
              <a:latin typeface="Times New Roman" panose="02020603050405020304" pitchFamily="18" charset="0"/>
              <a:cs typeface="Times New Roman" panose="02020603050405020304" pitchFamily="18" charset="0"/>
            </a:endParaRPr>
          </a:p>
          <a:p>
            <a:pPr marL="0" indent="0" algn="just">
              <a:buNone/>
            </a:pPr>
            <a:endParaRPr lang="tr-TR" altLang="tr-TR"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Temel tekstil hammaddeleri ile tekstil ve deri kimyasal maddeleri dışında kalan yardımcı maddelerin ithalatı</a:t>
            </a:r>
          </a:p>
          <a:p>
            <a:pPr algn="just">
              <a:buFont typeface="Wingdings" panose="05000000000000000000" pitchFamily="2" charset="2"/>
              <a:buChar char="ü"/>
            </a:pPr>
            <a:endParaRPr lang="tr-TR" altLang="tr-TR" sz="3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İhraç amacıyla işçiliğe tabi tutulan kıymetli madenlerin ithalatı</a:t>
            </a:r>
          </a:p>
          <a:p>
            <a:pPr algn="just">
              <a:buFont typeface="Wingdings" panose="05000000000000000000" pitchFamily="2" charset="2"/>
              <a:buChar char="ü"/>
            </a:pPr>
            <a:endParaRPr lang="tr-TR" altLang="tr-TR" sz="3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Eşyanın korunması, satış kalitesinin iyileştirilmesi veya yeniden satışa hazırlanması</a:t>
            </a: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Eşyanın montajı, kurulması, diğer eşya ile birleştirilmek üzere işçiliğe tabi tutulması</a:t>
            </a:r>
          </a:p>
          <a:p>
            <a:pPr algn="just">
              <a:buFont typeface="Wingdings" panose="05000000000000000000" pitchFamily="2" charset="2"/>
              <a:buChar char="ü"/>
            </a:pPr>
            <a:endParaRPr lang="tr-TR" altLang="tr-TR" sz="3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Eşyanın tamir edilmesi ve boyanması</a:t>
            </a:r>
          </a:p>
          <a:p>
            <a:pPr algn="just">
              <a:buFont typeface="Wingdings" panose="05000000000000000000" pitchFamily="2" charset="2"/>
              <a:buChar char="ü"/>
            </a:pPr>
            <a:endParaRPr lang="tr-TR" altLang="tr-TR" sz="3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Eşyanın etiketlenmesi, ambalajlanması, temizlenmesi, elenmesi, kavrulması vb.</a:t>
            </a:r>
          </a:p>
          <a:p>
            <a:pPr algn="just">
              <a:buFont typeface="Wingdings" panose="05000000000000000000" pitchFamily="2" charset="2"/>
              <a:buChar char="ü"/>
            </a:pPr>
            <a:endParaRPr lang="tr-TR" altLang="tr-TR" sz="3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3800" dirty="0">
                <a:latin typeface="Times New Roman" panose="02020603050405020304" pitchFamily="18" charset="0"/>
                <a:cs typeface="Times New Roman" panose="02020603050405020304" pitchFamily="18" charset="0"/>
              </a:rPr>
              <a:t>Bedelsiz olarak ithal edilen eşyanın işleme faaliyetine tabi tutulması (Tarım ürünleri, savunma sanayi projeleri kapsamında ithal edilen eşya ile LCD’nin bedelsiz ithalatı hariç)</a:t>
            </a:r>
          </a:p>
        </p:txBody>
      </p:sp>
    </p:spTree>
    <p:extLst>
      <p:ext uri="{BB962C8B-B14F-4D97-AF65-F5344CB8AC3E}">
        <p14:creationId xmlns:p14="http://schemas.microsoft.com/office/powerpoint/2010/main" val="39304068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İZİN BELGESİ VE İZNİ</a:t>
            </a:r>
          </a:p>
        </p:txBody>
      </p:sp>
      <p:sp>
        <p:nvSpPr>
          <p:cNvPr id="8" name="Rectangle 3"/>
          <p:cNvSpPr txBox="1">
            <a:spLocks noChangeArrowheads="1"/>
          </p:cNvSpPr>
          <p:nvPr/>
        </p:nvSpPr>
        <p:spPr>
          <a:xfrm>
            <a:off x="1066800" y="1198818"/>
            <a:ext cx="10134600" cy="5224482"/>
          </a:xfrm>
          <a:prstGeom prst="rect">
            <a:avLst/>
          </a:prstGeom>
        </p:spPr>
        <p:txBody>
          <a:bodyPr>
            <a:normAutofit fontScale="62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sz="3800" b="1" dirty="0">
                <a:latin typeface="Times New Roman" panose="02020603050405020304" pitchFamily="18" charset="0"/>
                <a:cs typeface="Times New Roman" panose="02020603050405020304" pitchFamily="18" charset="0"/>
              </a:rPr>
              <a:t>DAHİLDE İŞLEME İZİN BELGESİ</a:t>
            </a:r>
          </a:p>
          <a:p>
            <a:pPr marL="0" indent="0" algn="just">
              <a:buNone/>
            </a:pPr>
            <a:endParaRPr lang="tr-TR" altLang="tr-TR" sz="3800" b="1" dirty="0">
              <a:latin typeface="Times New Roman" panose="02020603050405020304" pitchFamily="18" charset="0"/>
              <a:cs typeface="Times New Roman" panose="02020603050405020304" pitchFamily="18" charset="0"/>
            </a:endParaRPr>
          </a:p>
          <a:p>
            <a:pPr marL="0" indent="0" algn="ctr">
              <a:buNone/>
            </a:pPr>
            <a:r>
              <a:rPr lang="tr-TR" altLang="tr-TR" sz="3800" dirty="0">
                <a:latin typeface="Times New Roman" panose="02020603050405020304" pitchFamily="18" charset="0"/>
                <a:cs typeface="Times New Roman" panose="02020603050405020304" pitchFamily="18" charset="0"/>
              </a:rPr>
              <a:t>Dİİ düzenlenmeyen işlemler dışında İhracat Genel Müdürlüğü tarafından Dahilde İşleme İzin Belgesi (DİİB) düzenlenir.</a:t>
            </a:r>
          </a:p>
          <a:p>
            <a:pPr marL="0" indent="0">
              <a:buFont typeface="Arial" panose="020B0604020202020204" pitchFamily="34" charset="0"/>
              <a:buNone/>
            </a:pPr>
            <a:endParaRPr lang="tr-TR" altLang="tr-TR" sz="3800" b="1" dirty="0">
              <a:solidFill>
                <a:srgbClr val="002060"/>
              </a:solidFill>
            </a:endParaRPr>
          </a:p>
          <a:p>
            <a:pPr>
              <a:buFont typeface="Wingdings" panose="05000000000000000000" pitchFamily="2" charset="2"/>
              <a:buChar char="Ø"/>
            </a:pPr>
            <a:r>
              <a:rPr lang="tr-TR" altLang="tr-TR" sz="4100" b="1" dirty="0">
                <a:latin typeface="Times New Roman" panose="02020603050405020304" pitchFamily="18" charset="0"/>
                <a:cs typeface="Times New Roman" panose="02020603050405020304" pitchFamily="18" charset="0"/>
              </a:rPr>
              <a:t>DİİB İçinde:</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Belgenin tarih ve sayısı</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Firma unvanı, adresi, vergi numarası</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Belgenin süresi</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İthal eşyasının miktar ve değeri</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İhraç eşyasının miktar ve değeri</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Özel şartlar</a:t>
            </a:r>
          </a:p>
          <a:p>
            <a:pPr>
              <a:buFont typeface="Wingdings" panose="05000000000000000000" pitchFamily="2" charset="2"/>
              <a:buChar char="ü"/>
            </a:pPr>
            <a:r>
              <a:rPr lang="tr-TR" altLang="tr-TR" sz="3600" dirty="0">
                <a:latin typeface="Times New Roman" panose="02020603050405020304" pitchFamily="18" charset="0"/>
                <a:cs typeface="Times New Roman" panose="02020603050405020304" pitchFamily="18" charset="0"/>
              </a:rPr>
              <a:t>Döviz kullanım oranı</a:t>
            </a:r>
          </a:p>
          <a:p>
            <a:pPr marL="0" indent="0">
              <a:buNone/>
            </a:pPr>
            <a:r>
              <a:rPr lang="tr-TR" altLang="tr-TR" sz="3600" dirty="0">
                <a:latin typeface="Times New Roman" panose="02020603050405020304" pitchFamily="18" charset="0"/>
                <a:cs typeface="Times New Roman" panose="02020603050405020304" pitchFamily="18" charset="0"/>
              </a:rPr>
              <a:t>vb. bilgiler yer alır.</a:t>
            </a:r>
          </a:p>
        </p:txBody>
      </p:sp>
    </p:spTree>
    <p:extLst>
      <p:ext uri="{BB962C8B-B14F-4D97-AF65-F5344CB8AC3E}">
        <p14:creationId xmlns:p14="http://schemas.microsoft.com/office/powerpoint/2010/main" val="1860497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İZİN BELGESİ VE İZNİ</a:t>
            </a:r>
          </a:p>
        </p:txBody>
      </p:sp>
      <p:sp>
        <p:nvSpPr>
          <p:cNvPr id="9" name="Rectangle 3"/>
          <p:cNvSpPr txBox="1">
            <a:spLocks noChangeArrowheads="1"/>
          </p:cNvSpPr>
          <p:nvPr/>
        </p:nvSpPr>
        <p:spPr>
          <a:xfrm>
            <a:off x="1295400" y="1143000"/>
            <a:ext cx="8810684" cy="5224482"/>
          </a:xfrm>
          <a:prstGeom prst="rect">
            <a:avLst/>
          </a:prstGeom>
        </p:spPr>
        <p:txBody>
          <a:bodyPr>
            <a:no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tr-TR" altLang="tr-TR" sz="2400" b="1" dirty="0">
                <a:latin typeface="Times New Roman" panose="02020603050405020304" pitchFamily="18" charset="0"/>
                <a:cs typeface="Times New Roman" panose="02020603050405020304" pitchFamily="18" charset="0"/>
              </a:rPr>
              <a:t>DİİB MÜRACAATI</a:t>
            </a:r>
          </a:p>
          <a:p>
            <a:pPr algn="just"/>
            <a:endParaRPr lang="tr-TR" alt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İthal eşyasının ihraç edilecek ürünün üretiminde kullanıldığının tespitinin mümkün olması</a:t>
            </a:r>
          </a:p>
          <a:p>
            <a:pPr marL="0" indent="0" algn="just">
              <a:buFont typeface="Arial" panose="020B0604020202020204" pitchFamily="34" charset="0"/>
              <a:buNone/>
            </a:pPr>
            <a:endParaRPr lang="tr-TR" alt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Ülkemizde yerleşik üreticilerin temel ekonomik çıkarlarının olumsuz etkilenmemesi</a:t>
            </a:r>
          </a:p>
          <a:p>
            <a:pPr marL="0" indent="0" algn="just">
              <a:buFont typeface="Arial" panose="020B0604020202020204" pitchFamily="34" charset="0"/>
              <a:buNone/>
            </a:pPr>
            <a:endParaRPr lang="tr-TR" alt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Faaliyetin katma değer yaratan, kapasite kullanımını artıran, rekabet gücü sağlayan nitelikte olması</a:t>
            </a:r>
          </a:p>
          <a:p>
            <a:pPr marL="0" indent="0" algn="just">
              <a:buFont typeface="Arial" panose="020B0604020202020204" pitchFamily="34" charset="0"/>
              <a:buNone/>
            </a:pPr>
            <a:endParaRPr lang="tr-TR" altLang="tr-TR" sz="1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Firmaların performansları</a:t>
            </a:r>
          </a:p>
          <a:p>
            <a:pPr algn="just"/>
            <a:endParaRPr lang="tr-TR" altLang="tr-TR" sz="2400" dirty="0">
              <a:latin typeface="Times New Roman" panose="02020603050405020304" pitchFamily="18" charset="0"/>
              <a:cs typeface="Times New Roman" panose="02020603050405020304" pitchFamily="18" charset="0"/>
            </a:endParaRPr>
          </a:p>
          <a:p>
            <a:pPr marL="0" indent="0" algn="just">
              <a:buNone/>
            </a:pPr>
            <a:r>
              <a:rPr lang="tr-TR" altLang="tr-TR" sz="2400" b="1" dirty="0">
                <a:latin typeface="Times New Roman" panose="02020603050405020304" pitchFamily="18" charset="0"/>
                <a:cs typeface="Times New Roman" panose="02020603050405020304" pitchFamily="18" charset="0"/>
              </a:rPr>
              <a:t>kriterlerine göre değerlendirilir.</a:t>
            </a:r>
          </a:p>
        </p:txBody>
      </p:sp>
    </p:spTree>
    <p:extLst>
      <p:ext uri="{BB962C8B-B14F-4D97-AF65-F5344CB8AC3E}">
        <p14:creationId xmlns:p14="http://schemas.microsoft.com/office/powerpoint/2010/main" val="26517065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İZİN BELGESİ VE İZNİ</a:t>
            </a:r>
          </a:p>
        </p:txBody>
      </p:sp>
      <p:sp>
        <p:nvSpPr>
          <p:cNvPr id="8" name="Rectangle 3"/>
          <p:cNvSpPr txBox="1">
            <a:spLocks noChangeArrowheads="1"/>
          </p:cNvSpPr>
          <p:nvPr/>
        </p:nvSpPr>
        <p:spPr>
          <a:xfrm>
            <a:off x="914400" y="1202535"/>
            <a:ext cx="100584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sz="2400" b="1" dirty="0">
                <a:latin typeface="Times New Roman" panose="02020603050405020304" pitchFamily="18" charset="0"/>
                <a:cs typeface="Times New Roman" panose="02020603050405020304" pitchFamily="18" charset="0"/>
              </a:rPr>
              <a:t>DİİB ve Dİİ SÜRELERİ:</a:t>
            </a:r>
          </a:p>
          <a:p>
            <a:pPr marL="0" indent="0">
              <a:buNone/>
            </a:pPr>
            <a:r>
              <a:rPr lang="tr-TR" altLang="tr-TR" sz="2400" b="1" dirty="0">
                <a:latin typeface="Times New Roman" panose="02020603050405020304" pitchFamily="18" charset="0"/>
                <a:cs typeface="Times New Roman" panose="02020603050405020304" pitchFamily="18" charset="0"/>
              </a:rPr>
              <a:t>Kural olarak:</a:t>
            </a:r>
          </a:p>
          <a:p>
            <a:r>
              <a:rPr lang="tr-TR" altLang="tr-TR" sz="2400" dirty="0">
                <a:latin typeface="Times New Roman" panose="02020603050405020304" pitchFamily="18" charset="0"/>
                <a:cs typeface="Times New Roman" panose="02020603050405020304" pitchFamily="18" charset="0"/>
              </a:rPr>
              <a:t>Azami </a:t>
            </a:r>
            <a:r>
              <a:rPr lang="tr-TR" altLang="tr-TR" sz="2400" b="1" dirty="0">
                <a:latin typeface="Times New Roman" panose="02020603050405020304" pitchFamily="18" charset="0"/>
                <a:cs typeface="Times New Roman" panose="02020603050405020304" pitchFamily="18" charset="0"/>
              </a:rPr>
              <a:t>12 ay</a:t>
            </a:r>
          </a:p>
          <a:p>
            <a:pPr algn="just"/>
            <a:r>
              <a:rPr lang="tr-TR" altLang="tr-TR" sz="2400" dirty="0">
                <a:latin typeface="Times New Roman" panose="02020603050405020304" pitchFamily="18" charset="0"/>
                <a:cs typeface="Times New Roman" panose="02020603050405020304" pitchFamily="18" charset="0"/>
              </a:rPr>
              <a:t>12 ayı aşan üretim süreçlerinde  ise </a:t>
            </a:r>
            <a:r>
              <a:rPr lang="tr-TR" altLang="tr-TR" sz="2400" b="1" dirty="0">
                <a:latin typeface="Times New Roman" panose="02020603050405020304" pitchFamily="18" charset="0"/>
                <a:cs typeface="Times New Roman" panose="02020603050405020304" pitchFamily="18" charset="0"/>
              </a:rPr>
              <a:t>proje süresi kadar</a:t>
            </a:r>
            <a:r>
              <a:rPr lang="tr-TR" altLang="tr-TR" sz="2400" dirty="0">
                <a:latin typeface="Times New Roman" panose="02020603050405020304" pitchFamily="18" charset="0"/>
                <a:cs typeface="Times New Roman" panose="02020603050405020304" pitchFamily="18" charset="0"/>
              </a:rPr>
              <a:t> </a:t>
            </a:r>
          </a:p>
          <a:p>
            <a:pPr marL="0" indent="0" algn="just">
              <a:buFont typeface="Arial" panose="020B0604020202020204" pitchFamily="34" charset="0"/>
              <a:buNone/>
            </a:pPr>
            <a:r>
              <a:rPr lang="tr-TR" altLang="tr-TR" sz="2400" dirty="0">
                <a:latin typeface="Times New Roman" panose="02020603050405020304" pitchFamily="18" charset="0"/>
                <a:cs typeface="Times New Roman" panose="02020603050405020304" pitchFamily="18" charset="0"/>
              </a:rPr>
              <a:t>    Örnek : Gemi inşası ve savunma sanayi projeleri.</a:t>
            </a:r>
          </a:p>
          <a:p>
            <a:pPr marL="0" indent="0" algn="just">
              <a:buFont typeface="Arial" panose="020B0604020202020204" pitchFamily="34" charset="0"/>
              <a:buNone/>
            </a:pPr>
            <a:r>
              <a:rPr lang="tr-TR" altLang="tr-TR" sz="2400" b="1" dirty="0">
                <a:latin typeface="Times New Roman" panose="02020603050405020304" pitchFamily="18" charset="0"/>
                <a:cs typeface="Times New Roman" panose="02020603050405020304" pitchFamily="18" charset="0"/>
              </a:rPr>
              <a:t>Ancak;</a:t>
            </a:r>
          </a:p>
          <a:p>
            <a:pPr algn="just"/>
            <a:r>
              <a:rPr lang="tr-TR" altLang="tr-TR" sz="2400" dirty="0">
                <a:latin typeface="Times New Roman" panose="02020603050405020304" pitchFamily="18" charset="0"/>
                <a:cs typeface="Times New Roman" panose="02020603050405020304" pitchFamily="18" charset="0"/>
              </a:rPr>
              <a:t>DİİB kapsamında </a:t>
            </a:r>
            <a:r>
              <a:rPr lang="tr-TR" altLang="tr-TR" sz="2400" b="1" dirty="0">
                <a:latin typeface="Times New Roman" panose="02020603050405020304" pitchFamily="18" charset="0"/>
                <a:cs typeface="Times New Roman" panose="02020603050405020304" pitchFamily="18" charset="0"/>
              </a:rPr>
              <a:t>ilk ithalatın yapıldığı tarihe kadar</a:t>
            </a:r>
            <a:r>
              <a:rPr lang="tr-TR" altLang="tr-TR" sz="2400" dirty="0">
                <a:latin typeface="Times New Roman" panose="02020603050405020304" pitchFamily="18" charset="0"/>
                <a:cs typeface="Times New Roman" panose="02020603050405020304" pitchFamily="18" charset="0"/>
              </a:rPr>
              <a:t> verilen azami 3 aya kadar ek süre (süre </a:t>
            </a:r>
            <a:r>
              <a:rPr lang="tr-TR" altLang="tr-TR" sz="2400" dirty="0" err="1">
                <a:latin typeface="Times New Roman" panose="02020603050405020304" pitchFamily="18" charset="0"/>
                <a:cs typeface="Times New Roman" panose="02020603050405020304" pitchFamily="18" charset="0"/>
              </a:rPr>
              <a:t>kaydırımı</a:t>
            </a:r>
            <a:r>
              <a:rPr lang="tr-TR" altLang="tr-TR" sz="2400" dirty="0">
                <a:latin typeface="Times New Roman" panose="02020603050405020304" pitchFamily="18" charset="0"/>
                <a:cs typeface="Times New Roman" panose="02020603050405020304" pitchFamily="18" charset="0"/>
              </a:rPr>
              <a:t>)</a:t>
            </a:r>
          </a:p>
          <a:p>
            <a:pPr marL="0" indent="0" algn="just">
              <a:buNone/>
            </a:pPr>
            <a:endParaRPr lang="tr-TR" altLang="tr-TR" sz="2400" dirty="0">
              <a:latin typeface="Times New Roman" panose="02020603050405020304" pitchFamily="18" charset="0"/>
              <a:cs typeface="Times New Roman" panose="02020603050405020304" pitchFamily="18" charset="0"/>
            </a:endParaRPr>
          </a:p>
          <a:p>
            <a:pPr algn="just"/>
            <a:r>
              <a:rPr lang="tr-TR" altLang="tr-TR" sz="2400" dirty="0">
                <a:latin typeface="Times New Roman" panose="02020603050405020304" pitchFamily="18" charset="0"/>
                <a:cs typeface="Times New Roman" panose="02020603050405020304" pitchFamily="18" charset="0"/>
              </a:rPr>
              <a:t>DİİB </a:t>
            </a:r>
            <a:r>
              <a:rPr lang="tr-TR" altLang="tr-TR" sz="2400" b="1" dirty="0">
                <a:latin typeface="Times New Roman" panose="02020603050405020304" pitchFamily="18" charset="0"/>
                <a:cs typeface="Times New Roman" panose="02020603050405020304" pitchFamily="18" charset="0"/>
              </a:rPr>
              <a:t>ihracat taahhüdünün en az %25’ini </a:t>
            </a:r>
            <a:r>
              <a:rPr lang="tr-TR" altLang="tr-TR" sz="2400" dirty="0">
                <a:latin typeface="Times New Roman" panose="02020603050405020304" pitchFamily="18" charset="0"/>
                <a:cs typeface="Times New Roman" panose="02020603050405020304" pitchFamily="18" charset="0"/>
              </a:rPr>
              <a:t>gerçekleştiren firmalara belge orijinal süresinin yarısı kadar verilen performansa dayalı ek süre</a:t>
            </a:r>
          </a:p>
          <a:p>
            <a:pPr marL="0" indent="0" algn="just">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426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5</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İHRACATI DÜZENLEYEN MEVZUAT</a:t>
            </a:r>
          </a:p>
        </p:txBody>
      </p:sp>
      <p:sp>
        <p:nvSpPr>
          <p:cNvPr id="8" name="İçerik Yer Tutucusu 4"/>
          <p:cNvSpPr txBox="1">
            <a:spLocks/>
          </p:cNvSpPr>
          <p:nvPr/>
        </p:nvSpPr>
        <p:spPr bwMode="auto">
          <a:xfrm>
            <a:off x="9144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altLang="tr-TR" sz="2800" b="1" dirty="0">
                <a:solidFill>
                  <a:srgbClr val="002060"/>
                </a:solidFill>
                <a:effectLst>
                  <a:outerShdw blurRad="38100" dist="38100" dir="2700000" algn="tl">
                    <a:srgbClr val="000000">
                      <a:alpha val="43137"/>
                    </a:srgbClr>
                  </a:outerShdw>
                </a:effectLst>
                <a:ea typeface="+mj-ea"/>
                <a:cs typeface="+mj-cs"/>
              </a:rPr>
              <a:t>KAMBİYO MEVZUATI</a:t>
            </a:r>
          </a:p>
          <a:p>
            <a:pPr marL="285750" indent="-285750" algn="just">
              <a:buFont typeface="Wingdings" panose="05000000000000000000" pitchFamily="2" charset="2"/>
              <a:buChar char="Ø"/>
            </a:pPr>
            <a:r>
              <a:rPr lang="tr-TR" altLang="tr-TR" sz="2800" dirty="0">
                <a:solidFill>
                  <a:srgbClr val="002060"/>
                </a:solidFill>
                <a:ea typeface="+mj-ea"/>
                <a:cs typeface="+mj-cs"/>
              </a:rPr>
              <a:t>  </a:t>
            </a:r>
            <a:r>
              <a:rPr lang="tr-TR" sz="2800" dirty="0">
                <a:solidFill>
                  <a:srgbClr val="002060"/>
                </a:solidFill>
                <a:ea typeface="+mj-ea"/>
                <a:cs typeface="+mj-cs"/>
              </a:rPr>
              <a:t>8 Şubat 2008 tarihli ve 26781 sayılı Resmi </a:t>
            </a:r>
            <a:r>
              <a:rPr lang="tr-TR" sz="2800" dirty="0" err="1">
                <a:solidFill>
                  <a:srgbClr val="002060"/>
                </a:solidFill>
                <a:ea typeface="+mj-ea"/>
                <a:cs typeface="+mj-cs"/>
              </a:rPr>
              <a:t>Gazete’de</a:t>
            </a:r>
            <a:r>
              <a:rPr lang="tr-TR" sz="2800" dirty="0">
                <a:solidFill>
                  <a:srgbClr val="002060"/>
                </a:solidFill>
                <a:ea typeface="+mj-ea"/>
                <a:cs typeface="+mj-cs"/>
              </a:rPr>
              <a:t> yayımlanan Türk Parası Kıymetini Koruma Hakkında 32 Sayılı Kararda Değişiklik Yapılmasına Dair Bakanlar Kurulu Kararı uyarınca </a:t>
            </a:r>
            <a:r>
              <a:rPr lang="tr-TR" sz="2800" u="sng" dirty="0">
                <a:solidFill>
                  <a:srgbClr val="002060"/>
                </a:solidFill>
                <a:effectLst>
                  <a:outerShdw blurRad="38100" dist="38100" dir="2700000" algn="tl">
                    <a:srgbClr val="000000">
                      <a:alpha val="43137"/>
                    </a:srgbClr>
                  </a:outerShdw>
                </a:effectLst>
                <a:ea typeface="+mj-ea"/>
                <a:cs typeface="+mj-cs"/>
              </a:rPr>
              <a:t>İHRACAT BEDELLERİNİN TASARRUFU SERBESTTİR</a:t>
            </a:r>
            <a:r>
              <a:rPr lang="tr-TR" sz="2800" dirty="0">
                <a:solidFill>
                  <a:srgbClr val="002060"/>
                </a:solidFill>
                <a:ea typeface="+mj-ea"/>
                <a:cs typeface="+mj-cs"/>
              </a:rPr>
              <a:t>.</a:t>
            </a:r>
          </a:p>
          <a:p>
            <a:pPr marL="171450" indent="-171450" algn="just">
              <a:buFont typeface="Wingdings" panose="05000000000000000000" pitchFamily="2" charset="2"/>
              <a:buChar char="Ø"/>
            </a:pPr>
            <a:r>
              <a:rPr lang="tr-TR" sz="2800" dirty="0">
                <a:solidFill>
                  <a:srgbClr val="002060"/>
                </a:solidFill>
                <a:ea typeface="+mj-ea"/>
                <a:cs typeface="+mj-cs"/>
              </a:rPr>
              <a:t> 32 Sayılı Karar’ın değişiklik öncesi halinde yer alan “ihraç edilen malların bedelinin fiili ihraç tarihinden itibaren en çok 180 gün içerisinde ihracatçılar tarafından yurda getirilmesi ve bozdurulması” zorunluluğu kaldırılmış ve söz konusu ihracat bedellerinin tasarrufu serbest kılınmıştır.</a:t>
            </a:r>
          </a:p>
          <a:p>
            <a:pPr marL="171450" indent="-171450" algn="just">
              <a:buFont typeface="Wingdings" panose="05000000000000000000" pitchFamily="2" charset="2"/>
              <a:buChar char="Ø"/>
            </a:pPr>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40894"/>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26792207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İZİN BELGESİ VE İZNİ</a:t>
            </a:r>
          </a:p>
        </p:txBody>
      </p:sp>
      <p:sp>
        <p:nvSpPr>
          <p:cNvPr id="8" name="Rectangle 3"/>
          <p:cNvSpPr txBox="1">
            <a:spLocks noChangeArrowheads="1"/>
          </p:cNvSpPr>
          <p:nvPr/>
        </p:nvSpPr>
        <p:spPr>
          <a:xfrm>
            <a:off x="914400" y="1202535"/>
            <a:ext cx="100584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p:txBody>
      </p:sp>
      <p:graphicFrame>
        <p:nvGraphicFramePr>
          <p:cNvPr id="6" name="Diyagram 5"/>
          <p:cNvGraphicFramePr/>
          <p:nvPr>
            <p:extLst>
              <p:ext uri="{D42A27DB-BD31-4B8C-83A1-F6EECF244321}">
                <p14:modId xmlns:p14="http://schemas.microsoft.com/office/powerpoint/2010/main" val="2759287059"/>
              </p:ext>
            </p:extLst>
          </p:nvPr>
        </p:nvGraphicFramePr>
        <p:xfrm>
          <a:off x="1879600" y="94673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Grafik 8" descr="Kronometre">
            <a:extLst>
              <a:ext uri="{FF2B5EF4-FFF2-40B4-BE49-F238E27FC236}">
                <a16:creationId xmlns:a16="http://schemas.microsoft.com/office/drawing/2014/main" xmlns="" id="{BB49A893-DB60-454F-9827-380ED032BE1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5486400" y="908050"/>
            <a:ext cx="914400" cy="914400"/>
          </a:xfrm>
          <a:prstGeom prst="rect">
            <a:avLst/>
          </a:prstGeom>
        </p:spPr>
      </p:pic>
    </p:spTree>
    <p:extLst>
      <p:ext uri="{BB962C8B-B14F-4D97-AF65-F5344CB8AC3E}">
        <p14:creationId xmlns:p14="http://schemas.microsoft.com/office/powerpoint/2010/main" val="3284401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j-ea"/>
                <a:cs typeface="+mj-cs"/>
              </a:rPr>
              <a:t>  </a:t>
            </a:r>
            <a:r>
              <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DAHİLDE</a:t>
            </a:r>
            <a:r>
              <a:rPr kumimoji="0" lang="tr-TR" sz="2400" b="1"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Calibri"/>
                <a:ea typeface="+mj-ea"/>
                <a:cs typeface="+mj-cs"/>
              </a:rPr>
              <a:t> İŞLEME REJİMİNİN İŞLEYİŞ</a:t>
            </a:r>
            <a:r>
              <a:rPr lang="tr-TR" sz="2400" b="1" dirty="0">
                <a:solidFill>
                  <a:prstClr val="white"/>
                </a:solidFill>
                <a:effectLst>
                  <a:outerShdw blurRad="38100" dist="38100" dir="2700000" algn="tl">
                    <a:srgbClr val="000000">
                      <a:alpha val="43137"/>
                    </a:srgbClr>
                  </a:outerShdw>
                </a:effectLst>
                <a:latin typeface="Calibri"/>
              </a:rPr>
              <a:t>i</a:t>
            </a:r>
            <a:endParaRPr kumimoji="0" lang="tr-TR"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sp>
        <p:nvSpPr>
          <p:cNvPr id="8" name="İçerik Yer Tutucusu 4"/>
          <p:cNvSpPr txBox="1">
            <a:spLocks/>
          </p:cNvSpPr>
          <p:nvPr/>
        </p:nvSpPr>
        <p:spPr bwMode="auto">
          <a:xfrm>
            <a:off x="8382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just" defTabSz="914400" rtl="0" eaLnBrk="1" fontAlgn="base" latinLnBrk="0" hangingPunct="1">
              <a:lnSpc>
                <a:spcPct val="90000"/>
              </a:lnSpc>
              <a:spcBef>
                <a:spcPct val="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FF0000"/>
              </a:solidFill>
              <a:effectLst/>
              <a:uLnTx/>
              <a:uFillTx/>
              <a:latin typeface="Times New Roman" pitchFamily="18" charset="0"/>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AutoShape 36"/>
          <p:cNvSpPr>
            <a:spLocks noChangeArrowheads="1"/>
          </p:cNvSpPr>
          <p:nvPr/>
        </p:nvSpPr>
        <p:spPr bwMode="auto">
          <a:xfrm>
            <a:off x="1901826" y="3439097"/>
            <a:ext cx="866775" cy="355600"/>
          </a:xfrm>
          <a:prstGeom prst="roundRect">
            <a:avLst>
              <a:gd name="adj" fmla="val 16667"/>
            </a:avLst>
          </a:prstGeom>
          <a:solidFill>
            <a:schemeClr val="accent1"/>
          </a:solidFill>
          <a:ln w="9525">
            <a:solidFill>
              <a:schemeClr val="tx1"/>
            </a:solidFill>
            <a:round/>
            <a:headEnd/>
            <a:tailEnd/>
          </a:ln>
          <a:effectLst/>
        </p:spPr>
        <p:txBody>
          <a:bodyPr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Diğer</a:t>
            </a:r>
          </a:p>
        </p:txBody>
      </p:sp>
      <p:sp>
        <p:nvSpPr>
          <p:cNvPr id="10" name="AutoShape 37"/>
          <p:cNvSpPr>
            <a:spLocks noChangeArrowheads="1"/>
          </p:cNvSpPr>
          <p:nvPr/>
        </p:nvSpPr>
        <p:spPr bwMode="auto">
          <a:xfrm>
            <a:off x="1901826" y="2431035"/>
            <a:ext cx="866775" cy="355600"/>
          </a:xfrm>
          <a:prstGeom prst="roundRect">
            <a:avLst>
              <a:gd name="adj" fmla="val 16667"/>
            </a:avLst>
          </a:prstGeom>
          <a:solidFill>
            <a:schemeClr val="accent1"/>
          </a:solidFill>
          <a:ln w="9525">
            <a:solidFill>
              <a:schemeClr val="tx1"/>
            </a:solidFill>
            <a:round/>
            <a:headEnd/>
            <a:tailEnd/>
          </a:ln>
          <a:effectLst/>
        </p:spPr>
        <p:txBody>
          <a:bodyPr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Şeker</a:t>
            </a:r>
          </a:p>
        </p:txBody>
      </p:sp>
      <p:sp>
        <p:nvSpPr>
          <p:cNvPr id="11" name="AutoShape 38"/>
          <p:cNvSpPr>
            <a:spLocks noChangeArrowheads="1"/>
          </p:cNvSpPr>
          <p:nvPr/>
        </p:nvSpPr>
        <p:spPr bwMode="auto">
          <a:xfrm>
            <a:off x="1901826" y="2934272"/>
            <a:ext cx="866775" cy="355600"/>
          </a:xfrm>
          <a:prstGeom prst="roundRect">
            <a:avLst>
              <a:gd name="adj" fmla="val 16667"/>
            </a:avLst>
          </a:prstGeom>
          <a:solidFill>
            <a:schemeClr val="accent1"/>
          </a:solidFill>
          <a:ln w="9525">
            <a:solidFill>
              <a:schemeClr val="tx1"/>
            </a:solidFill>
            <a:round/>
            <a:headEnd/>
            <a:tailEnd/>
          </a:ln>
          <a:effectLst/>
        </p:spPr>
        <p:txBody>
          <a:bodyPr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Un</a:t>
            </a:r>
          </a:p>
        </p:txBody>
      </p:sp>
      <p:sp>
        <p:nvSpPr>
          <p:cNvPr id="12" name="AutoShape 40"/>
          <p:cNvSpPr>
            <a:spLocks noChangeArrowheads="1"/>
          </p:cNvSpPr>
          <p:nvPr/>
        </p:nvSpPr>
        <p:spPr bwMode="auto">
          <a:xfrm>
            <a:off x="1901826" y="1926210"/>
            <a:ext cx="866775" cy="355600"/>
          </a:xfrm>
          <a:prstGeom prst="roundRect">
            <a:avLst>
              <a:gd name="adj" fmla="val 16667"/>
            </a:avLst>
          </a:prstGeom>
          <a:solidFill>
            <a:schemeClr val="accent1"/>
          </a:solidFill>
          <a:ln w="9525">
            <a:solidFill>
              <a:schemeClr val="tx1"/>
            </a:solidFill>
            <a:round/>
            <a:headEnd/>
            <a:tailEnd/>
          </a:ln>
          <a:effectLst/>
        </p:spPr>
        <p:txBody>
          <a:bodyPr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Yağ</a:t>
            </a:r>
          </a:p>
        </p:txBody>
      </p:sp>
      <p:sp>
        <p:nvSpPr>
          <p:cNvPr id="13" name="AutoShape 46"/>
          <p:cNvSpPr>
            <a:spLocks noChangeArrowheads="1"/>
          </p:cNvSpPr>
          <p:nvPr/>
        </p:nvSpPr>
        <p:spPr bwMode="auto">
          <a:xfrm>
            <a:off x="3305174" y="2455565"/>
            <a:ext cx="1371600" cy="795600"/>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fontAlgn="base">
              <a:spcBef>
                <a:spcPct val="0"/>
              </a:spcBef>
              <a:spcAft>
                <a:spcPct val="0"/>
              </a:spcAft>
            </a:pPr>
            <a:r>
              <a:rPr lang="tr-TR" altLang="tr-TR" sz="1500" b="1">
                <a:solidFill>
                  <a:prstClr val="white"/>
                </a:solidFill>
                <a:latin typeface="Verdana" pitchFamily="34" charset="0"/>
              </a:rPr>
              <a:t>İTHALAT</a:t>
            </a:r>
          </a:p>
        </p:txBody>
      </p:sp>
      <p:sp>
        <p:nvSpPr>
          <p:cNvPr id="14" name="AutoShape 48"/>
          <p:cNvSpPr>
            <a:spLocks noChangeArrowheads="1"/>
          </p:cNvSpPr>
          <p:nvPr/>
        </p:nvSpPr>
        <p:spPr bwMode="auto">
          <a:xfrm>
            <a:off x="3305174" y="3719215"/>
            <a:ext cx="1371600" cy="862012"/>
          </a:xfrm>
          <a:prstGeom prst="roundRect">
            <a:avLst>
              <a:gd name="adj" fmla="val 16667"/>
            </a:avLst>
          </a:prstGeom>
          <a:solidFill>
            <a:schemeClr val="accent1"/>
          </a:solidFill>
          <a:ln w="9525">
            <a:solidFill>
              <a:schemeClr val="tx1"/>
            </a:solidFill>
            <a:round/>
            <a:headEnd/>
            <a:tailEnd/>
          </a:ln>
          <a:effectLst/>
        </p:spPr>
        <p:txBody>
          <a:bodyPr wrap="square"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TEMİNAT</a:t>
            </a:r>
          </a:p>
          <a:p>
            <a:pPr algn="ctr" fontAlgn="base">
              <a:spcBef>
                <a:spcPct val="0"/>
              </a:spcBef>
              <a:spcAft>
                <a:spcPct val="0"/>
              </a:spcAft>
            </a:pPr>
            <a:r>
              <a:rPr lang="tr-TR" altLang="tr-TR" sz="1500" b="1" dirty="0">
                <a:solidFill>
                  <a:prstClr val="white"/>
                </a:solidFill>
                <a:latin typeface="Verdana" pitchFamily="34" charset="0"/>
                <a:cs typeface="Arial" charset="0"/>
              </a:rPr>
              <a:t>veya</a:t>
            </a:r>
          </a:p>
          <a:p>
            <a:pPr algn="ctr" fontAlgn="base">
              <a:spcBef>
                <a:spcPct val="0"/>
              </a:spcBef>
              <a:spcAft>
                <a:spcPct val="0"/>
              </a:spcAft>
            </a:pPr>
            <a:r>
              <a:rPr lang="tr-TR" altLang="tr-TR" sz="1500" b="1" dirty="0">
                <a:solidFill>
                  <a:prstClr val="white"/>
                </a:solidFill>
                <a:latin typeface="Verdana" pitchFamily="34" charset="0"/>
                <a:cs typeface="Arial" charset="0"/>
              </a:rPr>
              <a:t>VERGİ</a:t>
            </a:r>
          </a:p>
        </p:txBody>
      </p:sp>
      <p:sp>
        <p:nvSpPr>
          <p:cNvPr id="15" name="AutoShape 50"/>
          <p:cNvSpPr>
            <a:spLocks noChangeArrowheads="1"/>
          </p:cNvSpPr>
          <p:nvPr/>
        </p:nvSpPr>
        <p:spPr bwMode="auto">
          <a:xfrm>
            <a:off x="5214937" y="2455565"/>
            <a:ext cx="1371600" cy="795600"/>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fontAlgn="base">
              <a:spcBef>
                <a:spcPct val="0"/>
              </a:spcBef>
              <a:spcAft>
                <a:spcPct val="0"/>
              </a:spcAft>
            </a:pPr>
            <a:r>
              <a:rPr lang="tr-TR" altLang="tr-TR" sz="1500" b="1">
                <a:solidFill>
                  <a:prstClr val="white"/>
                </a:solidFill>
                <a:latin typeface="Verdana" pitchFamily="34" charset="0"/>
              </a:rPr>
              <a:t>ÜRETİM</a:t>
            </a:r>
          </a:p>
          <a:p>
            <a:pPr algn="ctr" fontAlgn="base">
              <a:spcBef>
                <a:spcPct val="0"/>
              </a:spcBef>
              <a:spcAft>
                <a:spcPct val="0"/>
              </a:spcAft>
            </a:pPr>
            <a:r>
              <a:rPr lang="tr-TR" altLang="tr-TR" sz="1500" b="1">
                <a:solidFill>
                  <a:prstClr val="white"/>
                </a:solidFill>
                <a:latin typeface="Verdana" pitchFamily="34" charset="0"/>
              </a:rPr>
              <a:t>SÜRECİ</a:t>
            </a:r>
          </a:p>
        </p:txBody>
      </p:sp>
      <p:sp>
        <p:nvSpPr>
          <p:cNvPr id="16" name="AutoShape 52"/>
          <p:cNvSpPr>
            <a:spLocks noChangeArrowheads="1"/>
          </p:cNvSpPr>
          <p:nvPr/>
        </p:nvSpPr>
        <p:spPr bwMode="auto">
          <a:xfrm>
            <a:off x="7099300" y="2419205"/>
            <a:ext cx="1371600" cy="868323"/>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spAutoFit/>
          </a:bodyPr>
          <a:lstStyle/>
          <a:p>
            <a:pPr algn="ctr" fontAlgn="base">
              <a:spcBef>
                <a:spcPct val="0"/>
              </a:spcBef>
              <a:spcAft>
                <a:spcPct val="0"/>
              </a:spcAft>
            </a:pPr>
            <a:r>
              <a:rPr lang="tr-TR" altLang="tr-TR" sz="1500" b="1">
                <a:solidFill>
                  <a:prstClr val="white"/>
                </a:solidFill>
                <a:latin typeface="Verdana" pitchFamily="34" charset="0"/>
              </a:rPr>
              <a:t>NİHAİ</a:t>
            </a:r>
          </a:p>
          <a:p>
            <a:pPr algn="ctr" fontAlgn="base">
              <a:spcBef>
                <a:spcPct val="0"/>
              </a:spcBef>
              <a:spcAft>
                <a:spcPct val="0"/>
              </a:spcAft>
            </a:pPr>
            <a:r>
              <a:rPr lang="tr-TR" altLang="tr-TR" sz="1500" b="1">
                <a:solidFill>
                  <a:prstClr val="white"/>
                </a:solidFill>
                <a:latin typeface="Verdana" pitchFamily="34" charset="0"/>
              </a:rPr>
              <a:t>ÜRÜN</a:t>
            </a:r>
          </a:p>
          <a:p>
            <a:pPr algn="ctr" fontAlgn="base">
              <a:spcBef>
                <a:spcPct val="0"/>
              </a:spcBef>
              <a:spcAft>
                <a:spcPct val="0"/>
              </a:spcAft>
            </a:pPr>
            <a:r>
              <a:rPr lang="tr-TR" altLang="tr-TR" sz="1500" b="1">
                <a:solidFill>
                  <a:prstClr val="white"/>
                </a:solidFill>
                <a:latin typeface="Verdana" pitchFamily="34" charset="0"/>
              </a:rPr>
              <a:t>(Bisküvi)</a:t>
            </a:r>
          </a:p>
        </p:txBody>
      </p:sp>
      <p:sp>
        <p:nvSpPr>
          <p:cNvPr id="17" name="AutoShape 53"/>
          <p:cNvSpPr>
            <a:spLocks noChangeArrowheads="1"/>
          </p:cNvSpPr>
          <p:nvPr/>
        </p:nvSpPr>
        <p:spPr bwMode="auto">
          <a:xfrm>
            <a:off x="9002713" y="2455565"/>
            <a:ext cx="1371600" cy="795600"/>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fontAlgn="base">
              <a:spcBef>
                <a:spcPct val="0"/>
              </a:spcBef>
              <a:spcAft>
                <a:spcPct val="0"/>
              </a:spcAft>
            </a:pPr>
            <a:r>
              <a:rPr lang="tr-TR" altLang="tr-TR" sz="1500" b="1">
                <a:solidFill>
                  <a:prstClr val="white"/>
                </a:solidFill>
                <a:latin typeface="Verdana" pitchFamily="34" charset="0"/>
              </a:rPr>
              <a:t>İHRACAT</a:t>
            </a:r>
          </a:p>
        </p:txBody>
      </p:sp>
      <p:sp>
        <p:nvSpPr>
          <p:cNvPr id="18" name="AutoShape 55"/>
          <p:cNvSpPr>
            <a:spLocks noChangeArrowheads="1"/>
          </p:cNvSpPr>
          <p:nvPr/>
        </p:nvSpPr>
        <p:spPr bwMode="auto">
          <a:xfrm>
            <a:off x="9002715" y="3717032"/>
            <a:ext cx="1371599" cy="1123712"/>
          </a:xfrm>
          <a:prstGeom prst="roundRect">
            <a:avLst>
              <a:gd name="adj" fmla="val 16667"/>
            </a:avLst>
          </a:prstGeom>
          <a:solidFill>
            <a:schemeClr val="accent1"/>
          </a:solidFill>
          <a:ln w="9525">
            <a:solidFill>
              <a:schemeClr val="tx1"/>
            </a:solidFill>
            <a:round/>
            <a:headEnd/>
            <a:tailEnd/>
          </a:ln>
          <a:effectLst/>
        </p:spPr>
        <p:txBody>
          <a:bodyPr wrap="square" anchor="ctr">
            <a:spAutoFit/>
          </a:bodyPr>
          <a:lstStyle/>
          <a:p>
            <a:pPr algn="ctr" fontAlgn="base">
              <a:spcBef>
                <a:spcPct val="0"/>
              </a:spcBef>
              <a:spcAft>
                <a:spcPct val="0"/>
              </a:spcAft>
            </a:pPr>
            <a:r>
              <a:rPr lang="tr-TR" altLang="tr-TR" sz="1200" b="1">
                <a:solidFill>
                  <a:prstClr val="white"/>
                </a:solidFill>
                <a:latin typeface="Verdana" pitchFamily="34" charset="0"/>
                <a:cs typeface="Arial" charset="0"/>
              </a:rPr>
              <a:t>TEMİNAT</a:t>
            </a:r>
          </a:p>
          <a:p>
            <a:pPr algn="ctr" fontAlgn="base">
              <a:spcBef>
                <a:spcPct val="0"/>
              </a:spcBef>
              <a:spcAft>
                <a:spcPct val="0"/>
              </a:spcAft>
            </a:pPr>
            <a:r>
              <a:rPr lang="tr-TR" altLang="tr-TR" sz="1200" b="1">
                <a:solidFill>
                  <a:prstClr val="white"/>
                </a:solidFill>
                <a:latin typeface="Verdana" pitchFamily="34" charset="0"/>
                <a:cs typeface="Arial" charset="0"/>
              </a:rPr>
              <a:t>ÇÖZÜMÜ</a:t>
            </a:r>
          </a:p>
          <a:p>
            <a:pPr algn="ctr" fontAlgn="base">
              <a:spcBef>
                <a:spcPct val="0"/>
              </a:spcBef>
              <a:spcAft>
                <a:spcPct val="0"/>
              </a:spcAft>
            </a:pPr>
            <a:r>
              <a:rPr lang="tr-TR" altLang="tr-TR" sz="1200" b="1">
                <a:solidFill>
                  <a:prstClr val="white"/>
                </a:solidFill>
                <a:latin typeface="Verdana" pitchFamily="34" charset="0"/>
                <a:cs typeface="Arial" charset="0"/>
              </a:rPr>
              <a:t>veya</a:t>
            </a:r>
          </a:p>
          <a:p>
            <a:pPr algn="ctr" fontAlgn="base">
              <a:spcBef>
                <a:spcPct val="0"/>
              </a:spcBef>
              <a:spcAft>
                <a:spcPct val="0"/>
              </a:spcAft>
            </a:pPr>
            <a:r>
              <a:rPr lang="tr-TR" altLang="tr-TR" sz="1200" b="1">
                <a:solidFill>
                  <a:prstClr val="white"/>
                </a:solidFill>
                <a:latin typeface="Verdana" pitchFamily="34" charset="0"/>
                <a:cs typeface="Arial" charset="0"/>
              </a:rPr>
              <a:t>VERGİ</a:t>
            </a:r>
          </a:p>
          <a:p>
            <a:pPr algn="ctr" fontAlgn="base">
              <a:spcBef>
                <a:spcPct val="0"/>
              </a:spcBef>
              <a:spcAft>
                <a:spcPct val="0"/>
              </a:spcAft>
            </a:pPr>
            <a:r>
              <a:rPr lang="tr-TR" altLang="tr-TR" sz="1200" b="1">
                <a:solidFill>
                  <a:prstClr val="white"/>
                </a:solidFill>
                <a:latin typeface="Verdana" pitchFamily="34" charset="0"/>
                <a:cs typeface="Arial" charset="0"/>
              </a:rPr>
              <a:t>İADESİ</a:t>
            </a:r>
          </a:p>
        </p:txBody>
      </p:sp>
      <p:cxnSp>
        <p:nvCxnSpPr>
          <p:cNvPr id="19" name="Düz Ok Bağlayıcısı 18"/>
          <p:cNvCxnSpPr>
            <a:stCxn id="13" idx="2"/>
            <a:endCxn id="14" idx="0"/>
          </p:cNvCxnSpPr>
          <p:nvPr/>
        </p:nvCxnSpPr>
        <p:spPr>
          <a:xfrm>
            <a:off x="3990974" y="3251165"/>
            <a:ext cx="0" cy="46805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sp>
        <p:nvSpPr>
          <p:cNvPr id="20" name="Sağ Ayraç 19"/>
          <p:cNvSpPr/>
          <p:nvPr/>
        </p:nvSpPr>
        <p:spPr>
          <a:xfrm>
            <a:off x="2768600" y="2070226"/>
            <a:ext cx="512763" cy="1646806"/>
          </a:xfrm>
          <a:prstGeom prst="rightBrace">
            <a:avLst/>
          </a:prstGeom>
          <a:ln w="381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tr-TR">
              <a:solidFill>
                <a:prstClr val="black"/>
              </a:solidFill>
              <a:latin typeface="Calibri"/>
            </a:endParaRPr>
          </a:p>
        </p:txBody>
      </p:sp>
      <p:cxnSp>
        <p:nvCxnSpPr>
          <p:cNvPr id="21" name="Düz Ok Bağlayıcısı 20"/>
          <p:cNvCxnSpPr>
            <a:stCxn id="13" idx="3"/>
            <a:endCxn id="15" idx="1"/>
          </p:cNvCxnSpPr>
          <p:nvPr/>
        </p:nvCxnSpPr>
        <p:spPr>
          <a:xfrm>
            <a:off x="4676775" y="2853365"/>
            <a:ext cx="53816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Düz Ok Bağlayıcısı 21"/>
          <p:cNvCxnSpPr>
            <a:stCxn id="15" idx="3"/>
            <a:endCxn id="16" idx="1"/>
          </p:cNvCxnSpPr>
          <p:nvPr/>
        </p:nvCxnSpPr>
        <p:spPr>
          <a:xfrm>
            <a:off x="6586538" y="2853365"/>
            <a:ext cx="51276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Düz Ok Bağlayıcısı 22"/>
          <p:cNvCxnSpPr>
            <a:stCxn id="16" idx="3"/>
            <a:endCxn id="17" idx="1"/>
          </p:cNvCxnSpPr>
          <p:nvPr/>
        </p:nvCxnSpPr>
        <p:spPr>
          <a:xfrm>
            <a:off x="8470901" y="2853365"/>
            <a:ext cx="53181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Düz Ok Bağlayıcısı 23"/>
          <p:cNvCxnSpPr>
            <a:stCxn id="17" idx="2"/>
            <a:endCxn id="18" idx="0"/>
          </p:cNvCxnSpPr>
          <p:nvPr/>
        </p:nvCxnSpPr>
        <p:spPr>
          <a:xfrm>
            <a:off x="9688514" y="3251166"/>
            <a:ext cx="1" cy="46586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578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Right)">
                                      <p:cBhvr>
                                        <p:cTn id="7" dur="500"/>
                                        <p:tgtEl>
                                          <p:spTgt spid="12"/>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500"/>
                                        <p:tgtEl>
                                          <p:spTgt spid="11"/>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strips(downRight)">
                                      <p:cBhvr>
                                        <p:cTn id="19" dur="500"/>
                                        <p:tgtEl>
                                          <p:spTgt spid="9"/>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left)">
                                      <p:cBhvr>
                                        <p:cTn id="23" dur="500"/>
                                        <p:tgtEl>
                                          <p:spTgt spid="20"/>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trips(downRight)">
                                      <p:cBhvr>
                                        <p:cTn id="27" dur="500"/>
                                        <p:tgtEl>
                                          <p:spTgt spid="13"/>
                                        </p:tgtEl>
                                      </p:cBhvr>
                                    </p:animEffect>
                                  </p:childTnLst>
                                </p:cTn>
                              </p:par>
                              <p:par>
                                <p:cTn id="28" presetID="22" presetClass="entr" presetSubtype="1"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up)">
                                      <p:cBhvr>
                                        <p:cTn id="30" dur="500"/>
                                        <p:tgtEl>
                                          <p:spTgt spid="19"/>
                                        </p:tgtEl>
                                      </p:cBhvr>
                                    </p:animEffect>
                                  </p:childTnLst>
                                </p:cTn>
                              </p:par>
                            </p:childTnLst>
                          </p:cTn>
                        </p:par>
                        <p:par>
                          <p:cTn id="31" fill="hold">
                            <p:stCondLst>
                              <p:cond delay="3000"/>
                            </p:stCondLst>
                            <p:childTnLst>
                              <p:par>
                                <p:cTn id="32" presetID="18" presetClass="entr" presetSubtype="6"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strips(downRight)">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par>
                          <p:cTn id="40" fill="hold">
                            <p:stCondLst>
                              <p:cond delay="500"/>
                            </p:stCondLst>
                            <p:childTnLst>
                              <p:par>
                                <p:cTn id="41" presetID="18" presetClass="entr" presetSubtype="6"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strips(downRight)">
                                      <p:cBhvr>
                                        <p:cTn id="43" dur="500"/>
                                        <p:tgtEl>
                                          <p:spTgt spid="15"/>
                                        </p:tgtEl>
                                      </p:cBhvr>
                                    </p:animEffect>
                                  </p:childTnLst>
                                </p:cTn>
                              </p:par>
                            </p:childTnLst>
                          </p:cTn>
                        </p:par>
                        <p:par>
                          <p:cTn id="44" fill="hold">
                            <p:stCondLst>
                              <p:cond delay="1000"/>
                            </p:stCondLst>
                            <p:childTnLst>
                              <p:par>
                                <p:cTn id="45" presetID="22" presetClass="entr" presetSubtype="8"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500"/>
                                        <p:tgtEl>
                                          <p:spTgt spid="22"/>
                                        </p:tgtEl>
                                      </p:cBhvr>
                                    </p:animEffect>
                                  </p:childTnLst>
                                </p:cTn>
                              </p:par>
                            </p:childTnLst>
                          </p:cTn>
                        </p:par>
                        <p:par>
                          <p:cTn id="48" fill="hold">
                            <p:stCondLst>
                              <p:cond delay="1500"/>
                            </p:stCondLst>
                            <p:childTnLst>
                              <p:par>
                                <p:cTn id="49" presetID="18" presetClass="entr" presetSubtype="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strips(downRight)">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left)">
                                      <p:cBhvr>
                                        <p:cTn id="56" dur="500"/>
                                        <p:tgtEl>
                                          <p:spTgt spid="23"/>
                                        </p:tgtEl>
                                      </p:cBhvr>
                                    </p:animEffect>
                                  </p:childTnLst>
                                </p:cTn>
                              </p:par>
                            </p:childTnLst>
                          </p:cTn>
                        </p:par>
                        <p:par>
                          <p:cTn id="57" fill="hold">
                            <p:stCondLst>
                              <p:cond delay="500"/>
                            </p:stCondLst>
                            <p:childTnLst>
                              <p:par>
                                <p:cTn id="58" presetID="18" presetClass="entr" presetSubtype="6"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strips(downRight)">
                                      <p:cBhvr>
                                        <p:cTn id="60" dur="5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500"/>
                            </p:stCondLst>
                            <p:childTnLst>
                              <p:par>
                                <p:cTn id="67" presetID="18" presetClass="entr" presetSubtype="6" fill="hold" grpId="0" nodeType="after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strips(downRight)">
                                      <p:cBhvr>
                                        <p:cTn id="6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altLang="tr-TR" sz="2400" b="1" dirty="0">
                <a:solidFill>
                  <a:prstClr val="white"/>
                </a:solidFill>
                <a:effectLst>
                  <a:outerShdw blurRad="38100" dist="38100" dir="2700000" algn="tl">
                    <a:srgbClr val="000000">
                      <a:alpha val="43137"/>
                    </a:srgbClr>
                  </a:outerShdw>
                </a:effectLst>
              </a:rPr>
              <a:t>DAHİLDE İŞLEME REJİMİNİN İŞLEYİŞİ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a:extLst>
              <a:ext uri="{FF2B5EF4-FFF2-40B4-BE49-F238E27FC236}">
                <a16:creationId xmlns:a16="http://schemas.microsoft.com/office/drawing/2014/main" xmlns="" id="{E36F865C-CC5C-4B45-8BDD-406AB8D16C02}"/>
              </a:ext>
            </a:extLst>
          </p:cNvPr>
          <p:cNvSpPr txBox="1">
            <a:spLocks noChangeArrowheads="1"/>
          </p:cNvSpPr>
          <p:nvPr/>
        </p:nvSpPr>
        <p:spPr>
          <a:xfrm>
            <a:off x="1843987" y="1263867"/>
            <a:ext cx="8429684"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tr-TR" altLang="tr-TR" b="1" dirty="0">
                <a:latin typeface="Times New Roman" panose="02020603050405020304" pitchFamily="18" charset="0"/>
                <a:cs typeface="Times New Roman" panose="02020603050405020304" pitchFamily="18" charset="0"/>
              </a:rPr>
              <a:t>DİR OTOMASYON UYGULAMASI</a:t>
            </a:r>
          </a:p>
          <a:p>
            <a:pPr marL="0" indent="0" algn="ctr">
              <a:buFont typeface="Arial" panose="020B0604020202020204" pitchFamily="34" charset="0"/>
              <a:buNone/>
            </a:pPr>
            <a:endParaRPr lang="tr-TR" altLang="tr-TR"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tr-TR" altLang="tr-TR" dirty="0">
                <a:latin typeface="Times New Roman" panose="02020603050405020304" pitchFamily="18" charset="0"/>
                <a:cs typeface="Times New Roman" panose="02020603050405020304" pitchFamily="18" charset="0"/>
              </a:rPr>
              <a:t>DİR Otomasyon Uygulaması, Başvuru aşamasından kapatılma aşamasına kadar, Dahilde İşleme İzin Belgeleri ile ilgili işlemlerin elektronik ortamda, elektronik imza ile gerçekleştirilmesini sağlayan web tabanlı bir uygulamadır.</a:t>
            </a:r>
          </a:p>
        </p:txBody>
      </p:sp>
    </p:spTree>
    <p:extLst>
      <p:ext uri="{BB962C8B-B14F-4D97-AF65-F5344CB8AC3E}">
        <p14:creationId xmlns:p14="http://schemas.microsoft.com/office/powerpoint/2010/main" val="3284392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altLang="tr-TR" sz="2400" b="1" dirty="0">
                <a:solidFill>
                  <a:prstClr val="white"/>
                </a:solidFill>
                <a:effectLst>
                  <a:outerShdw blurRad="38100" dist="38100" dir="2700000" algn="tl">
                    <a:srgbClr val="000000">
                      <a:alpha val="43137"/>
                    </a:srgbClr>
                  </a:outerShdw>
                </a:effectLst>
              </a:rPr>
              <a:t>DAHİLDE İŞLEME REJİMİNİN İŞLEYİŞİ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8" name="Rectangle 5"/>
          <p:cNvSpPr>
            <a:spLocks noChangeArrowheads="1"/>
          </p:cNvSpPr>
          <p:nvPr/>
        </p:nvSpPr>
        <p:spPr bwMode="auto">
          <a:xfrm>
            <a:off x="2058988" y="1752600"/>
            <a:ext cx="1878012" cy="3960440"/>
          </a:xfrm>
          <a:prstGeom prst="rect">
            <a:avLst/>
          </a:prstGeom>
          <a:noFill/>
          <a:ln w="12700" cmpd="tri" algn="ctr">
            <a:solidFill>
              <a:schemeClr val="accent1"/>
            </a:solidFill>
            <a:miter lim="800000"/>
            <a:headEnd/>
            <a:tailEnd/>
          </a:ln>
          <a:effectLst>
            <a:prstShdw prst="shdw17" dist="53882" dir="2700000">
              <a:srgbClr val="FFFFCC">
                <a:alpha val="50000"/>
              </a:srgbClr>
            </a:prstShdw>
          </a:effectLst>
        </p:spPr>
        <p:txBody>
          <a:bodyPr wrap="none" anchor="ctr"/>
          <a:lstStyle/>
          <a:p>
            <a:pPr algn="ctr"/>
            <a:endParaRPr lang="tr-TR" altLang="tr-TR">
              <a:solidFill>
                <a:schemeClr val="accent1"/>
              </a:solidFill>
              <a:latin typeface="Verdana" pitchFamily="34" charset="0"/>
            </a:endParaRPr>
          </a:p>
        </p:txBody>
      </p:sp>
      <p:sp>
        <p:nvSpPr>
          <p:cNvPr id="10" name="Rectangle 6"/>
          <p:cNvSpPr>
            <a:spLocks noChangeArrowheads="1"/>
          </p:cNvSpPr>
          <p:nvPr/>
        </p:nvSpPr>
        <p:spPr bwMode="auto">
          <a:xfrm>
            <a:off x="8154988" y="1752600"/>
            <a:ext cx="2008187" cy="3960440"/>
          </a:xfrm>
          <a:prstGeom prst="rect">
            <a:avLst/>
          </a:prstGeom>
          <a:noFill/>
          <a:ln w="12700" cmpd="tri" algn="ctr">
            <a:solidFill>
              <a:schemeClr val="accent1"/>
            </a:solidFill>
            <a:miter lim="800000"/>
            <a:headEnd/>
            <a:tailEnd/>
          </a:ln>
          <a:effectLst>
            <a:prstShdw prst="shdw17" dist="53882" dir="2700000">
              <a:srgbClr val="FFFFCC">
                <a:alpha val="50000"/>
              </a:srgbClr>
            </a:prstShdw>
          </a:effectLst>
        </p:spPr>
        <p:txBody>
          <a:bodyPr wrap="none" anchor="ctr"/>
          <a:lstStyle/>
          <a:p>
            <a:endParaRPr lang="tr-TR" altLang="tr-TR"/>
          </a:p>
        </p:txBody>
      </p:sp>
      <p:sp>
        <p:nvSpPr>
          <p:cNvPr id="11" name="Rectangle 7"/>
          <p:cNvSpPr>
            <a:spLocks noChangeArrowheads="1"/>
          </p:cNvSpPr>
          <p:nvPr/>
        </p:nvSpPr>
        <p:spPr bwMode="auto">
          <a:xfrm>
            <a:off x="4191000" y="1752600"/>
            <a:ext cx="3729038" cy="3960440"/>
          </a:xfrm>
          <a:prstGeom prst="rect">
            <a:avLst/>
          </a:prstGeom>
          <a:noFill/>
          <a:ln w="12700" cmpd="tri">
            <a:solidFill>
              <a:schemeClr val="accent1"/>
            </a:solidFill>
            <a:miter lim="800000"/>
            <a:headEnd/>
            <a:tailEnd/>
          </a:ln>
          <a:effectLst>
            <a:prstShdw prst="shdw17" dist="53882" dir="2700000">
              <a:srgbClr val="FFFFCC">
                <a:alpha val="50000"/>
              </a:srgbClr>
            </a:prstShdw>
          </a:effectLst>
        </p:spPr>
        <p:txBody>
          <a:bodyPr wrap="none" anchor="ctr"/>
          <a:lstStyle/>
          <a:p>
            <a:endParaRPr lang="tr-TR" altLang="tr-TR"/>
          </a:p>
        </p:txBody>
      </p:sp>
      <p:sp>
        <p:nvSpPr>
          <p:cNvPr id="12" name="Rectangle 8"/>
          <p:cNvSpPr>
            <a:spLocks noChangeArrowheads="1"/>
          </p:cNvSpPr>
          <p:nvPr/>
        </p:nvSpPr>
        <p:spPr bwMode="auto">
          <a:xfrm>
            <a:off x="2192338" y="4467893"/>
            <a:ext cx="1577975" cy="312738"/>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Türktrust</a:t>
            </a:r>
            <a:endParaRPr lang="en-US" altLang="tr-TR" sz="1400" b="1">
              <a:solidFill>
                <a:schemeClr val="bg1"/>
              </a:solidFill>
              <a:latin typeface="Arial" panose="020B0604020202020204" pitchFamily="34" charset="0"/>
              <a:cs typeface="Arial" panose="020B0604020202020204" pitchFamily="34" charset="0"/>
            </a:endParaRPr>
          </a:p>
        </p:txBody>
      </p:sp>
      <p:sp>
        <p:nvSpPr>
          <p:cNvPr id="13" name="Rectangle 9">
            <a:hlinkClick r:id="" action="ppaction://noaction"/>
          </p:cNvPr>
          <p:cNvSpPr>
            <a:spLocks noChangeArrowheads="1"/>
          </p:cNvSpPr>
          <p:nvPr/>
        </p:nvSpPr>
        <p:spPr bwMode="auto">
          <a:xfrm>
            <a:off x="6042025" y="3847181"/>
            <a:ext cx="17637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Tic. Sicil Gazetesi</a:t>
            </a:r>
            <a:endParaRPr lang="en-US" altLang="tr-TR" sz="1400" b="1">
              <a:solidFill>
                <a:schemeClr val="bg1"/>
              </a:solidFill>
              <a:latin typeface="Arial" panose="020B0604020202020204" pitchFamily="34" charset="0"/>
              <a:cs typeface="Arial" panose="020B0604020202020204" pitchFamily="34" charset="0"/>
            </a:endParaRPr>
          </a:p>
        </p:txBody>
      </p:sp>
      <p:sp>
        <p:nvSpPr>
          <p:cNvPr id="14" name="Rectangle 10">
            <a:hlinkClick r:id="" action="ppaction://noaction"/>
          </p:cNvPr>
          <p:cNvSpPr>
            <a:spLocks noChangeArrowheads="1"/>
          </p:cNvSpPr>
          <p:nvPr/>
        </p:nvSpPr>
        <p:spPr bwMode="auto">
          <a:xfrm>
            <a:off x="6042025" y="4161506"/>
            <a:ext cx="17637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Kapasite Raporu</a:t>
            </a:r>
            <a:endParaRPr lang="en-US" altLang="tr-TR" sz="1400" b="1">
              <a:solidFill>
                <a:schemeClr val="bg1"/>
              </a:solidFill>
              <a:latin typeface="Arial" panose="020B0604020202020204" pitchFamily="34" charset="0"/>
              <a:cs typeface="Arial" panose="020B0604020202020204" pitchFamily="34" charset="0"/>
            </a:endParaRPr>
          </a:p>
        </p:txBody>
      </p:sp>
      <p:sp>
        <p:nvSpPr>
          <p:cNvPr id="15" name="Rectangle 11"/>
          <p:cNvSpPr>
            <a:spLocks noChangeArrowheads="1"/>
          </p:cNvSpPr>
          <p:nvPr/>
        </p:nvSpPr>
        <p:spPr bwMode="auto">
          <a:xfrm>
            <a:off x="6042025" y="4466306"/>
            <a:ext cx="17637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İmza Sirküleri</a:t>
            </a:r>
            <a:endParaRPr lang="en-US" altLang="tr-TR" sz="1400" b="1">
              <a:solidFill>
                <a:schemeClr val="bg1"/>
              </a:solidFill>
              <a:latin typeface="Arial" panose="020B0604020202020204" pitchFamily="34" charset="0"/>
              <a:cs typeface="Arial" panose="020B0604020202020204" pitchFamily="34" charset="0"/>
            </a:endParaRPr>
          </a:p>
        </p:txBody>
      </p:sp>
      <p:sp>
        <p:nvSpPr>
          <p:cNvPr id="16" name="Rectangle 12"/>
          <p:cNvSpPr>
            <a:spLocks noChangeArrowheads="1"/>
          </p:cNvSpPr>
          <p:nvPr/>
        </p:nvSpPr>
        <p:spPr bwMode="auto">
          <a:xfrm>
            <a:off x="6042025" y="4771106"/>
            <a:ext cx="17637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Yetki Belgesi </a:t>
            </a:r>
            <a:endParaRPr lang="en-US" altLang="tr-TR" sz="1400" b="1">
              <a:solidFill>
                <a:schemeClr val="bg1"/>
              </a:solidFill>
              <a:latin typeface="Arial" panose="020B0604020202020204" pitchFamily="34" charset="0"/>
              <a:cs typeface="Arial" panose="020B0604020202020204" pitchFamily="34" charset="0"/>
            </a:endParaRPr>
          </a:p>
        </p:txBody>
      </p:sp>
      <p:sp>
        <p:nvSpPr>
          <p:cNvPr id="17" name="AutoShape 13"/>
          <p:cNvSpPr>
            <a:spLocks noChangeArrowheads="1"/>
          </p:cNvSpPr>
          <p:nvPr/>
        </p:nvSpPr>
        <p:spPr bwMode="auto">
          <a:xfrm>
            <a:off x="2225675" y="2579688"/>
            <a:ext cx="1577975" cy="1166812"/>
          </a:xfrm>
          <a:prstGeom prst="rightArrow">
            <a:avLst>
              <a:gd name="adj1" fmla="val 69852"/>
              <a:gd name="adj2" fmla="val 24494"/>
            </a:avLst>
          </a:prstGeom>
          <a:solidFill>
            <a:srgbClr val="0070C0"/>
          </a:solidFill>
          <a:ln w="9525">
            <a:solidFill>
              <a:srgbClr val="002060"/>
            </a:solidFill>
            <a:miter lim="800000"/>
            <a:headEnd/>
            <a:tailEnd/>
          </a:ln>
          <a:effectLst/>
        </p:spPr>
        <p:txBody>
          <a:bodyPr wrap="none" anchor="ctr"/>
          <a:lstStyle/>
          <a:p>
            <a:pPr algn="ctr"/>
            <a:r>
              <a:rPr lang="tr-TR" altLang="tr-TR" sz="1600" b="1">
                <a:solidFill>
                  <a:schemeClr val="bg1"/>
                </a:solidFill>
                <a:latin typeface="Arial" panose="020B0604020202020204" pitchFamily="34" charset="0"/>
                <a:cs typeface="Arial" panose="020B0604020202020204" pitchFamily="34" charset="0"/>
              </a:rPr>
              <a:t>Elektronik</a:t>
            </a:r>
            <a:br>
              <a:rPr lang="tr-TR" altLang="tr-TR" sz="1600" b="1">
                <a:solidFill>
                  <a:schemeClr val="bg1"/>
                </a:solidFill>
                <a:latin typeface="Arial" panose="020B0604020202020204" pitchFamily="34" charset="0"/>
                <a:cs typeface="Arial" panose="020B0604020202020204" pitchFamily="34" charset="0"/>
              </a:rPr>
            </a:br>
            <a:r>
              <a:rPr lang="tr-TR" altLang="tr-TR" sz="1600" b="1">
                <a:solidFill>
                  <a:schemeClr val="bg1"/>
                </a:solidFill>
                <a:latin typeface="Arial" panose="020B0604020202020204" pitchFamily="34" charset="0"/>
                <a:cs typeface="Arial" panose="020B0604020202020204" pitchFamily="34" charset="0"/>
              </a:rPr>
              <a:t>İmza</a:t>
            </a:r>
            <a:endParaRPr lang="en-US" altLang="tr-TR" sz="1600" b="1">
              <a:solidFill>
                <a:schemeClr val="bg1"/>
              </a:solidFill>
              <a:latin typeface="Arial" panose="020B0604020202020204" pitchFamily="34" charset="0"/>
              <a:cs typeface="Arial" panose="020B0604020202020204" pitchFamily="34" charset="0"/>
            </a:endParaRPr>
          </a:p>
        </p:txBody>
      </p:sp>
      <p:sp>
        <p:nvSpPr>
          <p:cNvPr id="18" name="Rectangle 14"/>
          <p:cNvSpPr>
            <a:spLocks noChangeArrowheads="1"/>
          </p:cNvSpPr>
          <p:nvPr/>
        </p:nvSpPr>
        <p:spPr bwMode="auto">
          <a:xfrm>
            <a:off x="2192338" y="3866231"/>
            <a:ext cx="1577975"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sz="1400" b="1" dirty="0" err="1">
                <a:solidFill>
                  <a:schemeClr val="bg1"/>
                </a:solidFill>
                <a:latin typeface="Arial" panose="020B0604020202020204" pitchFamily="34" charset="0"/>
                <a:cs typeface="Arial" panose="020B0604020202020204" pitchFamily="34" charset="0"/>
              </a:rPr>
              <a:t>KamuSM</a:t>
            </a:r>
            <a:endParaRPr lang="en-US" sz="1400" b="1" dirty="0">
              <a:solidFill>
                <a:schemeClr val="bg1"/>
              </a:solidFill>
              <a:latin typeface="Arial" panose="020B0604020202020204" pitchFamily="34" charset="0"/>
              <a:cs typeface="Arial" panose="020B0604020202020204" pitchFamily="34" charset="0"/>
            </a:endParaRPr>
          </a:p>
        </p:txBody>
      </p:sp>
      <p:sp>
        <p:nvSpPr>
          <p:cNvPr id="19" name="Rectangle 15"/>
          <p:cNvSpPr>
            <a:spLocks noChangeArrowheads="1"/>
          </p:cNvSpPr>
          <p:nvPr/>
        </p:nvSpPr>
        <p:spPr bwMode="auto">
          <a:xfrm>
            <a:off x="2192338" y="4172618"/>
            <a:ext cx="1577975" cy="312738"/>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E-Güven</a:t>
            </a:r>
            <a:endParaRPr lang="en-US" altLang="tr-TR" sz="1400" b="1">
              <a:solidFill>
                <a:schemeClr val="bg1"/>
              </a:solidFill>
              <a:latin typeface="Arial" panose="020B0604020202020204" pitchFamily="34" charset="0"/>
              <a:cs typeface="Arial" panose="020B0604020202020204" pitchFamily="34" charset="0"/>
            </a:endParaRPr>
          </a:p>
        </p:txBody>
      </p:sp>
      <p:sp>
        <p:nvSpPr>
          <p:cNvPr id="20" name="Rectangle 16"/>
          <p:cNvSpPr>
            <a:spLocks noChangeArrowheads="1"/>
          </p:cNvSpPr>
          <p:nvPr/>
        </p:nvSpPr>
        <p:spPr bwMode="auto">
          <a:xfrm>
            <a:off x="4330700" y="3847181"/>
            <a:ext cx="1635125"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Başvuru Formu</a:t>
            </a:r>
            <a:endParaRPr lang="en-US" altLang="tr-TR" sz="1400" b="1">
              <a:solidFill>
                <a:schemeClr val="bg1"/>
              </a:solidFill>
              <a:latin typeface="Arial" panose="020B0604020202020204" pitchFamily="34" charset="0"/>
              <a:cs typeface="Arial" panose="020B0604020202020204" pitchFamily="34" charset="0"/>
            </a:endParaRPr>
          </a:p>
        </p:txBody>
      </p:sp>
      <p:sp>
        <p:nvSpPr>
          <p:cNvPr id="21" name="AutoShape 17"/>
          <p:cNvSpPr>
            <a:spLocks noChangeArrowheads="1"/>
          </p:cNvSpPr>
          <p:nvPr/>
        </p:nvSpPr>
        <p:spPr bwMode="auto">
          <a:xfrm>
            <a:off x="4364038" y="2579688"/>
            <a:ext cx="1571625" cy="1166812"/>
          </a:xfrm>
          <a:prstGeom prst="rightArrow">
            <a:avLst>
              <a:gd name="adj1" fmla="val 69852"/>
              <a:gd name="adj2" fmla="val 24395"/>
            </a:avLst>
          </a:prstGeom>
          <a:solidFill>
            <a:srgbClr val="0070C0"/>
          </a:solidFill>
          <a:ln w="9525">
            <a:solidFill>
              <a:srgbClr val="002060"/>
            </a:solidFill>
            <a:miter lim="800000"/>
            <a:headEnd/>
            <a:tailEnd/>
          </a:ln>
          <a:effectLst/>
        </p:spPr>
        <p:txBody>
          <a:bodyPr wrap="none" anchor="ctr"/>
          <a:lstStyle/>
          <a:p>
            <a:pPr algn="ctr"/>
            <a:r>
              <a:rPr lang="tr-TR" altLang="tr-TR" sz="1600" b="1" dirty="0">
                <a:solidFill>
                  <a:schemeClr val="bg1"/>
                </a:solidFill>
                <a:latin typeface="Arial" panose="020B0604020202020204" pitchFamily="34" charset="0"/>
                <a:cs typeface="Arial" panose="020B0604020202020204" pitchFamily="34" charset="0"/>
              </a:rPr>
              <a:t>Yetki </a:t>
            </a:r>
          </a:p>
          <a:p>
            <a:pPr algn="ctr"/>
            <a:r>
              <a:rPr lang="tr-TR" altLang="tr-TR" sz="1600" b="1" dirty="0">
                <a:solidFill>
                  <a:schemeClr val="bg1"/>
                </a:solidFill>
                <a:latin typeface="Arial" panose="020B0604020202020204" pitchFamily="34" charset="0"/>
                <a:cs typeface="Arial" panose="020B0604020202020204" pitchFamily="34" charset="0"/>
              </a:rPr>
              <a:t>Başvurusu</a:t>
            </a:r>
          </a:p>
          <a:p>
            <a:pPr algn="ctr"/>
            <a:r>
              <a:rPr lang="tr-TR" altLang="tr-TR" sz="1600" b="1" dirty="0">
                <a:solidFill>
                  <a:schemeClr val="bg1"/>
                </a:solidFill>
                <a:latin typeface="Arial" panose="020B0604020202020204" pitchFamily="34" charset="0"/>
                <a:cs typeface="Arial" panose="020B0604020202020204" pitchFamily="34" charset="0"/>
              </a:rPr>
              <a:t>(</a:t>
            </a:r>
            <a:r>
              <a:rPr lang="tr-TR" altLang="tr-TR" sz="1600" b="1" dirty="0" err="1">
                <a:solidFill>
                  <a:schemeClr val="bg1"/>
                </a:solidFill>
                <a:latin typeface="Arial" panose="020B0604020202020204" pitchFamily="34" charset="0"/>
                <a:cs typeface="Arial" panose="020B0604020202020204" pitchFamily="34" charset="0"/>
              </a:rPr>
              <a:t>Web’den</a:t>
            </a:r>
            <a:r>
              <a:rPr lang="tr-TR" altLang="tr-TR" sz="1600" b="1" dirty="0">
                <a:solidFill>
                  <a:schemeClr val="bg1"/>
                </a:solidFill>
                <a:latin typeface="Arial" panose="020B0604020202020204" pitchFamily="34" charset="0"/>
                <a:cs typeface="Arial" panose="020B0604020202020204" pitchFamily="34" charset="0"/>
              </a:rPr>
              <a:t>)</a:t>
            </a:r>
            <a:endParaRPr lang="en-US" altLang="tr-TR" sz="1600" b="1" dirty="0">
              <a:solidFill>
                <a:schemeClr val="bg1"/>
              </a:solidFill>
              <a:latin typeface="Arial" panose="020B0604020202020204" pitchFamily="34" charset="0"/>
              <a:cs typeface="Arial" panose="020B0604020202020204" pitchFamily="34" charset="0"/>
            </a:endParaRPr>
          </a:p>
        </p:txBody>
      </p:sp>
      <p:sp>
        <p:nvSpPr>
          <p:cNvPr id="22" name="AutoShape 18"/>
          <p:cNvSpPr>
            <a:spLocks noChangeArrowheads="1"/>
          </p:cNvSpPr>
          <p:nvPr/>
        </p:nvSpPr>
        <p:spPr bwMode="auto">
          <a:xfrm>
            <a:off x="6059488" y="2579688"/>
            <a:ext cx="1738312" cy="1166812"/>
          </a:xfrm>
          <a:prstGeom prst="rightArrow">
            <a:avLst>
              <a:gd name="adj1" fmla="val 69852"/>
              <a:gd name="adj2" fmla="val 26983"/>
            </a:avLst>
          </a:prstGeom>
          <a:solidFill>
            <a:srgbClr val="0070C0"/>
          </a:solidFill>
          <a:ln w="9525">
            <a:solidFill>
              <a:srgbClr val="002060"/>
            </a:solidFill>
            <a:miter lim="800000"/>
            <a:headEnd/>
            <a:tailEnd/>
          </a:ln>
          <a:effectLst/>
        </p:spPr>
        <p:txBody>
          <a:bodyPr wrap="none" anchor="ctr"/>
          <a:lstStyle/>
          <a:p>
            <a:pPr algn="ctr"/>
            <a:r>
              <a:rPr lang="tr-TR" altLang="tr-TR" sz="1400" b="1" dirty="0">
                <a:solidFill>
                  <a:schemeClr val="bg1"/>
                </a:solidFill>
                <a:latin typeface="Arial" panose="020B0604020202020204" pitchFamily="34" charset="0"/>
                <a:cs typeface="Arial" panose="020B0604020202020204" pitchFamily="34" charset="0"/>
              </a:rPr>
              <a:t>Bölge Müdürlüğü</a:t>
            </a:r>
          </a:p>
          <a:p>
            <a:pPr algn="ctr"/>
            <a:r>
              <a:rPr lang="tr-TR" altLang="tr-TR" sz="1400" b="1" dirty="0">
                <a:solidFill>
                  <a:schemeClr val="bg1"/>
                </a:solidFill>
                <a:latin typeface="Arial" panose="020B0604020202020204" pitchFamily="34" charset="0"/>
                <a:cs typeface="Arial" panose="020B0604020202020204" pitchFamily="34" charset="0"/>
              </a:rPr>
              <a:t>Evrak Teslimi</a:t>
            </a:r>
            <a:endParaRPr lang="en-US" altLang="tr-TR" sz="1400" b="1" dirty="0">
              <a:solidFill>
                <a:schemeClr val="bg1"/>
              </a:solidFill>
              <a:latin typeface="Arial" panose="020B0604020202020204" pitchFamily="34" charset="0"/>
              <a:cs typeface="Arial" panose="020B0604020202020204" pitchFamily="34" charset="0"/>
            </a:endParaRPr>
          </a:p>
        </p:txBody>
      </p:sp>
      <p:sp>
        <p:nvSpPr>
          <p:cNvPr id="23" name="AutoShape 19"/>
          <p:cNvSpPr>
            <a:spLocks noChangeArrowheads="1"/>
          </p:cNvSpPr>
          <p:nvPr/>
        </p:nvSpPr>
        <p:spPr bwMode="auto">
          <a:xfrm>
            <a:off x="8308975" y="2579688"/>
            <a:ext cx="1738313" cy="1166812"/>
          </a:xfrm>
          <a:prstGeom prst="rightArrow">
            <a:avLst>
              <a:gd name="adj1" fmla="val 69852"/>
              <a:gd name="adj2" fmla="val 26983"/>
            </a:avLst>
          </a:prstGeom>
          <a:solidFill>
            <a:srgbClr val="0070C0"/>
          </a:solidFill>
          <a:ln w="9525">
            <a:solidFill>
              <a:srgbClr val="002060"/>
            </a:solidFill>
            <a:miter lim="800000"/>
            <a:headEnd/>
            <a:tailEnd/>
          </a:ln>
          <a:effectLst/>
        </p:spPr>
        <p:txBody>
          <a:bodyPr wrap="none" anchor="ctr"/>
          <a:lstStyle/>
          <a:p>
            <a:pPr algn="ctr"/>
            <a:r>
              <a:rPr lang="tr-TR" altLang="tr-TR" sz="1600" b="1">
                <a:solidFill>
                  <a:schemeClr val="bg1"/>
                </a:solidFill>
                <a:latin typeface="Arial" panose="020B0604020202020204" pitchFamily="34" charset="0"/>
                <a:cs typeface="Arial" panose="020B0604020202020204" pitchFamily="34" charset="0"/>
              </a:rPr>
              <a:t>Belge</a:t>
            </a:r>
            <a:br>
              <a:rPr lang="tr-TR" altLang="tr-TR" sz="1600" b="1">
                <a:solidFill>
                  <a:schemeClr val="bg1"/>
                </a:solidFill>
                <a:latin typeface="Arial" panose="020B0604020202020204" pitchFamily="34" charset="0"/>
                <a:cs typeface="Arial" panose="020B0604020202020204" pitchFamily="34" charset="0"/>
              </a:rPr>
            </a:br>
            <a:r>
              <a:rPr lang="tr-TR" altLang="tr-TR" sz="1600" b="1">
                <a:solidFill>
                  <a:schemeClr val="bg1"/>
                </a:solidFill>
                <a:latin typeface="Arial" panose="020B0604020202020204" pitchFamily="34" charset="0"/>
                <a:cs typeface="Arial" panose="020B0604020202020204" pitchFamily="34" charset="0"/>
              </a:rPr>
              <a:t>Müracaatı</a:t>
            </a:r>
            <a:endParaRPr lang="en-US" altLang="tr-TR" sz="1600" b="1">
              <a:solidFill>
                <a:schemeClr val="bg1"/>
              </a:solidFill>
              <a:latin typeface="Arial" panose="020B0604020202020204" pitchFamily="34" charset="0"/>
              <a:cs typeface="Arial" panose="020B0604020202020204" pitchFamily="34" charset="0"/>
            </a:endParaRPr>
          </a:p>
        </p:txBody>
      </p:sp>
      <p:sp>
        <p:nvSpPr>
          <p:cNvPr id="24" name="Rectangle 20"/>
          <p:cNvSpPr>
            <a:spLocks noChangeArrowheads="1"/>
          </p:cNvSpPr>
          <p:nvPr/>
        </p:nvSpPr>
        <p:spPr bwMode="auto">
          <a:xfrm>
            <a:off x="8302625" y="3840831"/>
            <a:ext cx="17383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İthalat Listesi</a:t>
            </a:r>
            <a:endParaRPr lang="en-US" altLang="tr-TR" sz="1400" b="1">
              <a:solidFill>
                <a:schemeClr val="bg1"/>
              </a:solidFill>
              <a:latin typeface="Arial" panose="020B0604020202020204" pitchFamily="34" charset="0"/>
              <a:cs typeface="Arial" panose="020B0604020202020204" pitchFamily="34" charset="0"/>
            </a:endParaRPr>
          </a:p>
        </p:txBody>
      </p:sp>
      <p:sp>
        <p:nvSpPr>
          <p:cNvPr id="25" name="Rectangle 21"/>
          <p:cNvSpPr>
            <a:spLocks noChangeArrowheads="1"/>
          </p:cNvSpPr>
          <p:nvPr/>
        </p:nvSpPr>
        <p:spPr bwMode="auto">
          <a:xfrm>
            <a:off x="8302625" y="4155156"/>
            <a:ext cx="17383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İhracat Listesi</a:t>
            </a:r>
            <a:endParaRPr lang="en-US" altLang="tr-TR" sz="1400" b="1">
              <a:solidFill>
                <a:schemeClr val="bg1"/>
              </a:solidFill>
              <a:latin typeface="Arial" panose="020B0604020202020204" pitchFamily="34" charset="0"/>
              <a:cs typeface="Arial" panose="020B0604020202020204" pitchFamily="34" charset="0"/>
            </a:endParaRPr>
          </a:p>
        </p:txBody>
      </p:sp>
      <p:sp>
        <p:nvSpPr>
          <p:cNvPr id="26" name="Rectangle 22"/>
          <p:cNvSpPr>
            <a:spLocks noChangeArrowheads="1"/>
          </p:cNvSpPr>
          <p:nvPr/>
        </p:nvSpPr>
        <p:spPr bwMode="auto">
          <a:xfrm>
            <a:off x="8302625" y="4459956"/>
            <a:ext cx="1738313" cy="312737"/>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Sarfiyat Tablosu</a:t>
            </a:r>
            <a:endParaRPr lang="en-US" altLang="tr-TR" sz="1400" b="1">
              <a:solidFill>
                <a:schemeClr val="bg1"/>
              </a:solidFill>
              <a:latin typeface="Arial" panose="020B0604020202020204" pitchFamily="34" charset="0"/>
              <a:cs typeface="Arial" panose="020B0604020202020204" pitchFamily="34" charset="0"/>
            </a:endParaRPr>
          </a:p>
        </p:txBody>
      </p:sp>
      <p:sp>
        <p:nvSpPr>
          <p:cNvPr id="27" name="Text Box 23"/>
          <p:cNvSpPr txBox="1">
            <a:spLocks noChangeArrowheads="1"/>
          </p:cNvSpPr>
          <p:nvPr/>
        </p:nvSpPr>
        <p:spPr bwMode="auto">
          <a:xfrm>
            <a:off x="4281488" y="1838324"/>
            <a:ext cx="34925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buClr>
                <a:srgbClr val="FFFFFF"/>
              </a:buClr>
              <a:buFont typeface="Wingdings" pitchFamily="2" charset="2"/>
              <a:buNone/>
              <a:defRPr/>
            </a:pPr>
            <a:r>
              <a:rPr kumimoji="1" lang="tr-TR" b="1">
                <a:solidFill>
                  <a:srgbClr val="C00000"/>
                </a:solidFill>
                <a:effectLst>
                  <a:outerShdw blurRad="38100" dist="38100" dir="2700000" algn="tl">
                    <a:srgbClr val="C0C0C0"/>
                  </a:outerShdw>
                </a:effectLst>
                <a:latin typeface="Verdana" pitchFamily="34" charset="0"/>
              </a:rPr>
              <a:t>Firma Tanımlama</a:t>
            </a:r>
            <a:br>
              <a:rPr kumimoji="1" lang="tr-TR" b="1">
                <a:solidFill>
                  <a:srgbClr val="C00000"/>
                </a:solidFill>
                <a:effectLst>
                  <a:outerShdw blurRad="38100" dist="38100" dir="2700000" algn="tl">
                    <a:srgbClr val="C0C0C0"/>
                  </a:outerShdw>
                </a:effectLst>
                <a:latin typeface="Verdana" pitchFamily="34" charset="0"/>
              </a:rPr>
            </a:br>
            <a:r>
              <a:rPr kumimoji="1" lang="tr-TR" b="1">
                <a:solidFill>
                  <a:srgbClr val="C00000"/>
                </a:solidFill>
                <a:effectLst>
                  <a:outerShdw blurRad="38100" dist="38100" dir="2700000" algn="tl">
                    <a:srgbClr val="C0C0C0"/>
                  </a:outerShdw>
                </a:effectLst>
                <a:latin typeface="Verdana" pitchFamily="34" charset="0"/>
              </a:rPr>
              <a:t>(Bir Defa)</a:t>
            </a:r>
          </a:p>
        </p:txBody>
      </p:sp>
      <p:sp>
        <p:nvSpPr>
          <p:cNvPr id="28" name="Text Box 24"/>
          <p:cNvSpPr txBox="1">
            <a:spLocks noChangeArrowheads="1"/>
          </p:cNvSpPr>
          <p:nvPr/>
        </p:nvSpPr>
        <p:spPr bwMode="auto">
          <a:xfrm>
            <a:off x="8391494" y="1884362"/>
            <a:ext cx="1451038"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spcBef>
                <a:spcPct val="50000"/>
              </a:spcBef>
              <a:buClr>
                <a:srgbClr val="FFFFFF"/>
              </a:buClr>
              <a:buFont typeface="Wingdings" pitchFamily="2" charset="2"/>
              <a:buNone/>
              <a:defRPr/>
            </a:pPr>
            <a:r>
              <a:rPr kumimoji="1" lang="tr-TR" b="1">
                <a:solidFill>
                  <a:srgbClr val="C00000"/>
                </a:solidFill>
                <a:effectLst>
                  <a:outerShdw blurRad="38100" dist="38100" dir="2700000" algn="tl">
                    <a:srgbClr val="C0C0C0"/>
                  </a:outerShdw>
                </a:effectLst>
                <a:latin typeface="Verdana" pitchFamily="34" charset="0"/>
              </a:rPr>
              <a:t>Her Belge</a:t>
            </a:r>
            <a:br>
              <a:rPr kumimoji="1" lang="tr-TR" b="1">
                <a:solidFill>
                  <a:srgbClr val="C00000"/>
                </a:solidFill>
                <a:effectLst>
                  <a:outerShdw blurRad="38100" dist="38100" dir="2700000" algn="tl">
                    <a:srgbClr val="C0C0C0"/>
                  </a:outerShdw>
                </a:effectLst>
                <a:latin typeface="Verdana" pitchFamily="34" charset="0"/>
              </a:rPr>
            </a:br>
            <a:r>
              <a:rPr kumimoji="1" lang="tr-TR" b="1">
                <a:solidFill>
                  <a:srgbClr val="C00000"/>
                </a:solidFill>
                <a:effectLst>
                  <a:outerShdw blurRad="38100" dist="38100" dir="2700000" algn="tl">
                    <a:srgbClr val="C0C0C0"/>
                  </a:outerShdw>
                </a:effectLst>
                <a:latin typeface="Verdana" pitchFamily="34" charset="0"/>
              </a:rPr>
              <a:t>İçin</a:t>
            </a:r>
          </a:p>
        </p:txBody>
      </p:sp>
      <p:sp>
        <p:nvSpPr>
          <p:cNvPr id="29" name="Rectangle 25">
            <a:hlinkClick r:id="" action="ppaction://noaction"/>
          </p:cNvPr>
          <p:cNvSpPr>
            <a:spLocks noChangeArrowheads="1"/>
          </p:cNvSpPr>
          <p:nvPr/>
        </p:nvSpPr>
        <p:spPr bwMode="auto">
          <a:xfrm>
            <a:off x="6042025" y="5090193"/>
            <a:ext cx="1763713" cy="312738"/>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a:solidFill>
                  <a:schemeClr val="bg1"/>
                </a:solidFill>
                <a:latin typeface="Arial" panose="020B0604020202020204" pitchFamily="34" charset="0"/>
                <a:cs typeface="Arial" panose="020B0604020202020204" pitchFamily="34" charset="0"/>
              </a:rPr>
              <a:t>Diğer Belgeler ... </a:t>
            </a:r>
            <a:endParaRPr lang="en-US" altLang="tr-TR" sz="1400" b="1">
              <a:solidFill>
                <a:schemeClr val="bg1"/>
              </a:solidFill>
              <a:latin typeface="Arial" panose="020B0604020202020204" pitchFamily="34" charset="0"/>
              <a:cs typeface="Arial" panose="020B0604020202020204" pitchFamily="34" charset="0"/>
            </a:endParaRPr>
          </a:p>
        </p:txBody>
      </p:sp>
      <p:sp>
        <p:nvSpPr>
          <p:cNvPr id="30" name="Rectangle 26"/>
          <p:cNvSpPr>
            <a:spLocks noChangeArrowheads="1"/>
          </p:cNvSpPr>
          <p:nvPr/>
        </p:nvSpPr>
        <p:spPr bwMode="auto">
          <a:xfrm>
            <a:off x="2192338" y="4794918"/>
            <a:ext cx="1577975" cy="312738"/>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dirty="0">
                <a:solidFill>
                  <a:schemeClr val="bg1"/>
                </a:solidFill>
                <a:latin typeface="Arial" panose="020B0604020202020204" pitchFamily="34" charset="0"/>
                <a:cs typeface="Arial" panose="020B0604020202020204" pitchFamily="34" charset="0"/>
              </a:rPr>
              <a:t>E-Tuğra</a:t>
            </a:r>
            <a:endParaRPr lang="en-US" altLang="tr-TR" sz="1400" b="1" dirty="0">
              <a:solidFill>
                <a:schemeClr val="bg1"/>
              </a:solidFill>
              <a:latin typeface="Arial" panose="020B0604020202020204" pitchFamily="34" charset="0"/>
              <a:cs typeface="Arial" panose="020B0604020202020204" pitchFamily="34" charset="0"/>
            </a:endParaRPr>
          </a:p>
        </p:txBody>
      </p:sp>
      <p:sp>
        <p:nvSpPr>
          <p:cNvPr id="31" name="Text Box 27"/>
          <p:cNvSpPr txBox="1">
            <a:spLocks noChangeArrowheads="1"/>
          </p:cNvSpPr>
          <p:nvPr/>
        </p:nvSpPr>
        <p:spPr bwMode="auto">
          <a:xfrm>
            <a:off x="8313738" y="5236243"/>
            <a:ext cx="1581150" cy="172355"/>
          </a:xfrm>
          <a:prstGeom prst="rect">
            <a:avLst/>
          </a:prstGeom>
          <a:noFill/>
          <a:ln w="28575">
            <a:noFill/>
            <a:miter lim="800000"/>
            <a:headEnd/>
            <a:tailEnd/>
          </a:ln>
          <a:effectLst/>
        </p:spPr>
        <p:txBody>
          <a:bodyPr lIns="0" tIns="0" rIns="0" bIns="0">
            <a:spAutoFit/>
          </a:bodyPr>
          <a:lstStyle/>
          <a:p>
            <a:pPr algn="ctr">
              <a:lnSpc>
                <a:spcPct val="80000"/>
              </a:lnSpc>
              <a:spcBef>
                <a:spcPct val="50000"/>
              </a:spcBef>
              <a:buClr>
                <a:srgbClr val="FFFFFF"/>
              </a:buClr>
              <a:buFont typeface="Wingdings" pitchFamily="2" charset="2"/>
              <a:buNone/>
            </a:pPr>
            <a:r>
              <a:rPr kumimoji="1" lang="tr-TR" altLang="tr-TR" sz="1400" b="1" dirty="0">
                <a:solidFill>
                  <a:srgbClr val="002060"/>
                </a:solidFill>
                <a:latin typeface="Verdana" pitchFamily="34" charset="0"/>
              </a:rPr>
              <a:t>(E-İmza İle)</a:t>
            </a:r>
          </a:p>
        </p:txBody>
      </p:sp>
      <p:sp>
        <p:nvSpPr>
          <p:cNvPr id="32" name="Text Box 28"/>
          <p:cNvSpPr txBox="1">
            <a:spLocks noChangeArrowheads="1"/>
          </p:cNvSpPr>
          <p:nvPr/>
        </p:nvSpPr>
        <p:spPr bwMode="auto">
          <a:xfrm>
            <a:off x="2395538" y="1884362"/>
            <a:ext cx="1236662"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lnSpc>
                <a:spcPct val="80000"/>
              </a:lnSpc>
              <a:spcBef>
                <a:spcPct val="50000"/>
              </a:spcBef>
              <a:buClr>
                <a:srgbClr val="FFFFFF"/>
              </a:buClr>
              <a:buFont typeface="Wingdings" pitchFamily="2" charset="2"/>
              <a:buNone/>
              <a:defRPr/>
            </a:pPr>
            <a:r>
              <a:rPr kumimoji="1" lang="tr-TR" b="1" dirty="0">
                <a:solidFill>
                  <a:srgbClr val="C00000"/>
                </a:solidFill>
                <a:effectLst>
                  <a:outerShdw blurRad="38100" dist="38100" dir="2700000" algn="tl">
                    <a:srgbClr val="C0C0C0"/>
                  </a:outerShdw>
                </a:effectLst>
                <a:latin typeface="Verdana" pitchFamily="34" charset="0"/>
              </a:rPr>
              <a:t>E-İmza</a:t>
            </a:r>
            <a:br>
              <a:rPr kumimoji="1" lang="tr-TR" b="1" dirty="0">
                <a:solidFill>
                  <a:srgbClr val="C00000"/>
                </a:solidFill>
                <a:effectLst>
                  <a:outerShdw blurRad="38100" dist="38100" dir="2700000" algn="tl">
                    <a:srgbClr val="C0C0C0"/>
                  </a:outerShdw>
                </a:effectLst>
                <a:latin typeface="Verdana" pitchFamily="34" charset="0"/>
              </a:rPr>
            </a:br>
            <a:r>
              <a:rPr kumimoji="1" lang="tr-TR" b="1" dirty="0">
                <a:solidFill>
                  <a:srgbClr val="C00000"/>
                </a:solidFill>
                <a:effectLst>
                  <a:outerShdw blurRad="38100" dist="38100" dir="2700000" algn="tl">
                    <a:srgbClr val="C0C0C0"/>
                  </a:outerShdw>
                </a:effectLst>
                <a:latin typeface="Verdana" pitchFamily="34" charset="0"/>
              </a:rPr>
              <a:t>Temini </a:t>
            </a:r>
          </a:p>
        </p:txBody>
      </p:sp>
      <p:sp>
        <p:nvSpPr>
          <p:cNvPr id="33" name="Rectangle 26"/>
          <p:cNvSpPr>
            <a:spLocks noChangeArrowheads="1"/>
          </p:cNvSpPr>
          <p:nvPr/>
        </p:nvSpPr>
        <p:spPr bwMode="auto">
          <a:xfrm>
            <a:off x="2192338" y="5122471"/>
            <a:ext cx="1577975" cy="312738"/>
          </a:xfrm>
          <a:prstGeom prst="rect">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wrap="none" lIns="0" tIns="0" rIns="0" bIns="0" anchor="ctr"/>
          <a:lstStyle/>
          <a:p>
            <a:pPr algn="ctr"/>
            <a:r>
              <a:rPr lang="tr-TR" altLang="tr-TR" sz="1400" b="1" dirty="0">
                <a:solidFill>
                  <a:schemeClr val="bg1"/>
                </a:solidFill>
                <a:latin typeface="Arial" panose="020B0604020202020204" pitchFamily="34" charset="0"/>
                <a:cs typeface="Arial" panose="020B0604020202020204" pitchFamily="34" charset="0"/>
              </a:rPr>
              <a:t>E-</a:t>
            </a:r>
            <a:r>
              <a:rPr lang="tr-TR" altLang="tr-TR" sz="1400" b="1" dirty="0" err="1">
                <a:solidFill>
                  <a:schemeClr val="bg1"/>
                </a:solidFill>
                <a:latin typeface="Arial" panose="020B0604020202020204" pitchFamily="34" charset="0"/>
                <a:cs typeface="Arial" panose="020B0604020202020204" pitchFamily="34" charset="0"/>
              </a:rPr>
              <a:t>İmzaTR</a:t>
            </a:r>
            <a:endParaRPr lang="en-US" altLang="tr-TR"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75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par>
                          <p:cTn id="8" fill="hold">
                            <p:stCondLst>
                              <p:cond delay="1000"/>
                            </p:stCondLst>
                            <p:childTnLst>
                              <p:par>
                                <p:cTn id="9" presetID="18" presetClass="entr" presetSubtype="6"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strips(downRight)">
                                      <p:cBhvr>
                                        <p:cTn id="11" dur="500"/>
                                        <p:tgtEl>
                                          <p:spTgt spid="32"/>
                                        </p:tgtEl>
                                      </p:cBhvr>
                                    </p:animEffect>
                                  </p:childTnLst>
                                </p:cTn>
                              </p:par>
                            </p:childTnLst>
                          </p:cTn>
                        </p:par>
                        <p:par>
                          <p:cTn id="12" fill="hold">
                            <p:stCondLst>
                              <p:cond delay="1500"/>
                            </p:stCondLst>
                            <p:childTnLst>
                              <p:par>
                                <p:cTn id="13" presetID="18" presetClass="entr" presetSubtype="6"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strips(downRight)">
                                      <p:cBhvr>
                                        <p:cTn id="15" dur="500"/>
                                        <p:tgtEl>
                                          <p:spTgt spid="17"/>
                                        </p:tgtEl>
                                      </p:cBhvr>
                                    </p:animEffect>
                                  </p:childTnLst>
                                </p:cTn>
                              </p:par>
                            </p:childTnLst>
                          </p:cTn>
                        </p:par>
                        <p:par>
                          <p:cTn id="16" fill="hold">
                            <p:stCondLst>
                              <p:cond delay="2000"/>
                            </p:stCondLst>
                            <p:childTnLst>
                              <p:par>
                                <p:cTn id="17" presetID="18" presetClass="entr" presetSubtype="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strips(downRight)">
                                      <p:cBhvr>
                                        <p:cTn id="19" dur="500"/>
                                        <p:tgtEl>
                                          <p:spTgt spid="18"/>
                                        </p:tgtEl>
                                      </p:cBhvr>
                                    </p:animEffect>
                                  </p:childTnLst>
                                </p:cTn>
                              </p:par>
                            </p:childTnLst>
                          </p:cTn>
                        </p:par>
                        <p:par>
                          <p:cTn id="20" fill="hold">
                            <p:stCondLst>
                              <p:cond delay="2500"/>
                            </p:stCondLst>
                            <p:childTnLst>
                              <p:par>
                                <p:cTn id="21" presetID="18" presetClass="entr" presetSubtype="6"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strips(downRight)">
                                      <p:cBhvr>
                                        <p:cTn id="23" dur="500"/>
                                        <p:tgtEl>
                                          <p:spTgt spid="19"/>
                                        </p:tgtEl>
                                      </p:cBhvr>
                                    </p:animEffect>
                                  </p:childTnLst>
                                </p:cTn>
                              </p:par>
                            </p:childTnLst>
                          </p:cTn>
                        </p:par>
                        <p:par>
                          <p:cTn id="24" fill="hold">
                            <p:stCondLst>
                              <p:cond delay="3000"/>
                            </p:stCondLst>
                            <p:childTnLst>
                              <p:par>
                                <p:cTn id="25" presetID="18" presetClass="entr" presetSubtype="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Right)">
                                      <p:cBhvr>
                                        <p:cTn id="27" dur="500"/>
                                        <p:tgtEl>
                                          <p:spTgt spid="12"/>
                                        </p:tgtEl>
                                      </p:cBhvr>
                                    </p:animEffect>
                                  </p:childTnLst>
                                </p:cTn>
                              </p:par>
                            </p:childTnLst>
                          </p:cTn>
                        </p:par>
                        <p:par>
                          <p:cTn id="28" fill="hold">
                            <p:stCondLst>
                              <p:cond delay="3500"/>
                            </p:stCondLst>
                            <p:childTnLst>
                              <p:par>
                                <p:cTn id="29" presetID="18" presetClass="entr" presetSubtype="6"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strips(downRight)">
                                      <p:cBhvr>
                                        <p:cTn id="31" dur="500"/>
                                        <p:tgtEl>
                                          <p:spTgt spid="30"/>
                                        </p:tgtEl>
                                      </p:cBhvr>
                                    </p:animEffect>
                                  </p:childTnLst>
                                </p:cTn>
                              </p:par>
                            </p:childTnLst>
                          </p:cTn>
                        </p:par>
                        <p:par>
                          <p:cTn id="32" fill="hold">
                            <p:stCondLst>
                              <p:cond delay="4000"/>
                            </p:stCondLst>
                            <p:childTnLst>
                              <p:par>
                                <p:cTn id="33" presetID="18" presetClass="entr" presetSubtype="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strips(downRight)">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trips(downRight)">
                                      <p:cBhvr>
                                        <p:cTn id="40" dur="500"/>
                                        <p:tgtEl>
                                          <p:spTgt spid="11"/>
                                        </p:tgtEl>
                                      </p:cBhvr>
                                    </p:animEffect>
                                  </p:childTnLst>
                                </p:cTn>
                              </p:par>
                            </p:childTnLst>
                          </p:cTn>
                        </p:par>
                        <p:par>
                          <p:cTn id="41" fill="hold">
                            <p:stCondLst>
                              <p:cond delay="500"/>
                            </p:stCondLst>
                            <p:childTnLst>
                              <p:par>
                                <p:cTn id="42" presetID="18" presetClass="entr" presetSubtype="6" fill="hold" grpId="0"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strips(downRight)">
                                      <p:cBhvr>
                                        <p:cTn id="44" dur="500"/>
                                        <p:tgtEl>
                                          <p:spTgt spid="27"/>
                                        </p:tgtEl>
                                      </p:cBhvr>
                                    </p:animEffect>
                                  </p:childTnLst>
                                </p:cTn>
                              </p:par>
                              <p:par>
                                <p:cTn id="45" presetID="18" presetClass="entr" presetSubtype="6" fill="hold" grpId="0" nodeType="withEffect">
                                  <p:stCondLst>
                                    <p:cond delay="500"/>
                                  </p:stCondLst>
                                  <p:childTnLst>
                                    <p:set>
                                      <p:cBhvr>
                                        <p:cTn id="46" dur="1" fill="hold">
                                          <p:stCondLst>
                                            <p:cond delay="0"/>
                                          </p:stCondLst>
                                        </p:cTn>
                                        <p:tgtEl>
                                          <p:spTgt spid="21"/>
                                        </p:tgtEl>
                                        <p:attrNameLst>
                                          <p:attrName>style.visibility</p:attrName>
                                        </p:attrNameLst>
                                      </p:cBhvr>
                                      <p:to>
                                        <p:strVal val="visible"/>
                                      </p:to>
                                    </p:set>
                                    <p:animEffect transition="in" filter="strips(downRight)">
                                      <p:cBhvr>
                                        <p:cTn id="47" dur="500"/>
                                        <p:tgtEl>
                                          <p:spTgt spid="21"/>
                                        </p:tgtEl>
                                      </p:cBhvr>
                                    </p:animEffect>
                                  </p:childTnLst>
                                </p:cTn>
                              </p:par>
                            </p:childTnLst>
                          </p:cTn>
                        </p:par>
                        <p:par>
                          <p:cTn id="48" fill="hold">
                            <p:stCondLst>
                              <p:cond delay="1500"/>
                            </p:stCondLst>
                            <p:childTnLst>
                              <p:par>
                                <p:cTn id="49" presetID="18" presetClass="entr" presetSubtype="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strips(downRight)">
                                      <p:cBhvr>
                                        <p:cTn id="51" dur="500"/>
                                        <p:tgtEl>
                                          <p:spTgt spid="20"/>
                                        </p:tgtEl>
                                      </p:cBhvr>
                                    </p:animEffect>
                                  </p:childTnLst>
                                </p:cTn>
                              </p:par>
                              <p:par>
                                <p:cTn id="52" presetID="18" presetClass="entr" presetSubtype="6" fill="hold" grpId="0" nodeType="withEffect">
                                  <p:stCondLst>
                                    <p:cond delay="500"/>
                                  </p:stCondLst>
                                  <p:childTnLst>
                                    <p:set>
                                      <p:cBhvr>
                                        <p:cTn id="53" dur="1" fill="hold">
                                          <p:stCondLst>
                                            <p:cond delay="0"/>
                                          </p:stCondLst>
                                        </p:cTn>
                                        <p:tgtEl>
                                          <p:spTgt spid="22"/>
                                        </p:tgtEl>
                                        <p:attrNameLst>
                                          <p:attrName>style.visibility</p:attrName>
                                        </p:attrNameLst>
                                      </p:cBhvr>
                                      <p:to>
                                        <p:strVal val="visible"/>
                                      </p:to>
                                    </p:set>
                                    <p:animEffect transition="in" filter="strips(downRight)">
                                      <p:cBhvr>
                                        <p:cTn id="54" dur="500"/>
                                        <p:tgtEl>
                                          <p:spTgt spid="22"/>
                                        </p:tgtEl>
                                      </p:cBhvr>
                                    </p:animEffect>
                                  </p:childTnLst>
                                </p:cTn>
                              </p:par>
                            </p:childTnLst>
                          </p:cTn>
                        </p:par>
                        <p:par>
                          <p:cTn id="55" fill="hold">
                            <p:stCondLst>
                              <p:cond delay="2500"/>
                            </p:stCondLst>
                            <p:childTnLst>
                              <p:par>
                                <p:cTn id="56" presetID="18" presetClass="entr" presetSubtype="6"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strips(downRight)">
                                      <p:cBhvr>
                                        <p:cTn id="58" dur="500"/>
                                        <p:tgtEl>
                                          <p:spTgt spid="13"/>
                                        </p:tgtEl>
                                      </p:cBhvr>
                                    </p:animEffect>
                                  </p:childTnLst>
                                </p:cTn>
                              </p:par>
                            </p:childTnLst>
                          </p:cTn>
                        </p:par>
                        <p:par>
                          <p:cTn id="59" fill="hold">
                            <p:stCondLst>
                              <p:cond delay="3000"/>
                            </p:stCondLst>
                            <p:childTnLst>
                              <p:par>
                                <p:cTn id="60" presetID="18" presetClass="entr" presetSubtype="6"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strips(downRight)">
                                      <p:cBhvr>
                                        <p:cTn id="62" dur="500"/>
                                        <p:tgtEl>
                                          <p:spTgt spid="14"/>
                                        </p:tgtEl>
                                      </p:cBhvr>
                                    </p:animEffect>
                                  </p:childTnLst>
                                </p:cTn>
                              </p:par>
                            </p:childTnLst>
                          </p:cTn>
                        </p:par>
                        <p:par>
                          <p:cTn id="63" fill="hold">
                            <p:stCondLst>
                              <p:cond delay="3500"/>
                            </p:stCondLst>
                            <p:childTnLst>
                              <p:par>
                                <p:cTn id="64" presetID="18" presetClass="entr" presetSubtype="6"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strips(downRight)">
                                      <p:cBhvr>
                                        <p:cTn id="66" dur="500"/>
                                        <p:tgtEl>
                                          <p:spTgt spid="15"/>
                                        </p:tgtEl>
                                      </p:cBhvr>
                                    </p:animEffect>
                                  </p:childTnLst>
                                </p:cTn>
                              </p:par>
                            </p:childTnLst>
                          </p:cTn>
                        </p:par>
                        <p:par>
                          <p:cTn id="67" fill="hold">
                            <p:stCondLst>
                              <p:cond delay="4000"/>
                            </p:stCondLst>
                            <p:childTnLst>
                              <p:par>
                                <p:cTn id="68" presetID="18" presetClass="entr" presetSubtype="6" fill="hold" grpId="0" nodeType="after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strips(downRight)">
                                      <p:cBhvr>
                                        <p:cTn id="70" dur="500"/>
                                        <p:tgtEl>
                                          <p:spTgt spid="16"/>
                                        </p:tgtEl>
                                      </p:cBhvr>
                                    </p:animEffect>
                                  </p:childTnLst>
                                </p:cTn>
                              </p:par>
                            </p:childTnLst>
                          </p:cTn>
                        </p:par>
                        <p:par>
                          <p:cTn id="71" fill="hold">
                            <p:stCondLst>
                              <p:cond delay="4500"/>
                            </p:stCondLst>
                            <p:childTnLst>
                              <p:par>
                                <p:cTn id="72" presetID="18" presetClass="entr" presetSubtype="6"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strips(downRight)">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grpId="0" nodeType="clickEffect">
                                  <p:stCondLst>
                                    <p:cond delay="0"/>
                                  </p:stCondLst>
                                  <p:childTnLst>
                                    <p:set>
                                      <p:cBhvr>
                                        <p:cTn id="78" dur="1" fill="hold">
                                          <p:stCondLst>
                                            <p:cond delay="0"/>
                                          </p:stCondLst>
                                        </p:cTn>
                                        <p:tgtEl>
                                          <p:spTgt spid="10"/>
                                        </p:tgtEl>
                                        <p:attrNameLst>
                                          <p:attrName>style.visibility</p:attrName>
                                        </p:attrNameLst>
                                      </p:cBhvr>
                                      <p:to>
                                        <p:strVal val="visible"/>
                                      </p:to>
                                    </p:set>
                                    <p:animEffect transition="in" filter="strips(downRight)">
                                      <p:cBhvr>
                                        <p:cTn id="79" dur="500"/>
                                        <p:tgtEl>
                                          <p:spTgt spid="10"/>
                                        </p:tgtEl>
                                      </p:cBhvr>
                                    </p:animEffect>
                                  </p:childTnLst>
                                </p:cTn>
                              </p:par>
                            </p:childTnLst>
                          </p:cTn>
                        </p:par>
                        <p:par>
                          <p:cTn id="80" fill="hold">
                            <p:stCondLst>
                              <p:cond delay="500"/>
                            </p:stCondLst>
                            <p:childTnLst>
                              <p:par>
                                <p:cTn id="81" presetID="18" presetClass="entr" presetSubtype="6"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strips(downRight)">
                                      <p:cBhvr>
                                        <p:cTn id="83" dur="500"/>
                                        <p:tgtEl>
                                          <p:spTgt spid="28"/>
                                        </p:tgtEl>
                                      </p:cBhvr>
                                    </p:animEffect>
                                  </p:childTnLst>
                                </p:cTn>
                              </p:par>
                            </p:childTnLst>
                          </p:cTn>
                        </p:par>
                        <p:par>
                          <p:cTn id="84" fill="hold">
                            <p:stCondLst>
                              <p:cond delay="1000"/>
                            </p:stCondLst>
                            <p:childTnLst>
                              <p:par>
                                <p:cTn id="85" presetID="18" presetClass="entr" presetSubtype="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strips(downRight)">
                                      <p:cBhvr>
                                        <p:cTn id="87" dur="500"/>
                                        <p:tgtEl>
                                          <p:spTgt spid="23"/>
                                        </p:tgtEl>
                                      </p:cBhvr>
                                    </p:animEffect>
                                  </p:childTnLst>
                                </p:cTn>
                              </p:par>
                            </p:childTnLst>
                          </p:cTn>
                        </p:par>
                        <p:par>
                          <p:cTn id="88" fill="hold">
                            <p:stCondLst>
                              <p:cond delay="1500"/>
                            </p:stCondLst>
                            <p:childTnLst>
                              <p:par>
                                <p:cTn id="89" presetID="18" presetClass="entr" presetSubtype="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strips(downRight)">
                                      <p:cBhvr>
                                        <p:cTn id="91" dur="500"/>
                                        <p:tgtEl>
                                          <p:spTgt spid="24"/>
                                        </p:tgtEl>
                                      </p:cBhvr>
                                    </p:animEffect>
                                  </p:childTnLst>
                                </p:cTn>
                              </p:par>
                            </p:childTnLst>
                          </p:cTn>
                        </p:par>
                        <p:par>
                          <p:cTn id="92" fill="hold">
                            <p:stCondLst>
                              <p:cond delay="2000"/>
                            </p:stCondLst>
                            <p:childTnLst>
                              <p:par>
                                <p:cTn id="93" presetID="18" presetClass="entr" presetSubtype="6" fill="hold" grpId="0" nodeType="after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strips(downRight)">
                                      <p:cBhvr>
                                        <p:cTn id="95" dur="500"/>
                                        <p:tgtEl>
                                          <p:spTgt spid="25"/>
                                        </p:tgtEl>
                                      </p:cBhvr>
                                    </p:animEffect>
                                  </p:childTnLst>
                                </p:cTn>
                              </p:par>
                            </p:childTnLst>
                          </p:cTn>
                        </p:par>
                        <p:par>
                          <p:cTn id="96" fill="hold">
                            <p:stCondLst>
                              <p:cond delay="2500"/>
                            </p:stCondLst>
                            <p:childTnLst>
                              <p:par>
                                <p:cTn id="97" presetID="18" presetClass="entr" presetSubtype="6"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strips(downRight)">
                                      <p:cBhvr>
                                        <p:cTn id="99" dur="500"/>
                                        <p:tgtEl>
                                          <p:spTgt spid="26"/>
                                        </p:tgtEl>
                                      </p:cBhvr>
                                    </p:animEffect>
                                  </p:childTnLst>
                                </p:cTn>
                              </p:par>
                            </p:childTnLst>
                          </p:cTn>
                        </p:par>
                        <p:par>
                          <p:cTn id="100" fill="hold">
                            <p:stCondLst>
                              <p:cond delay="3000"/>
                            </p:stCondLst>
                            <p:childTnLst>
                              <p:par>
                                <p:cTn id="101" presetID="18" presetClass="entr" presetSubtype="6" fill="hold" grpId="0" nodeType="after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strips(downRight)">
                                      <p:cBhvr>
                                        <p:cTn id="10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autoUpdateAnimBg="0"/>
      <p:bldP spid="13" grpId="0" animBg="1" autoUpdateAnimBg="0"/>
      <p:bldP spid="14" grpId="0" animBg="1" autoUpdateAnimBg="0"/>
      <p:bldP spid="15" grpId="0" animBg="1" autoUpdateAnimBg="0"/>
      <p:bldP spid="16" grpId="0" animBg="1" autoUpdateAnimBg="0"/>
      <p:bldP spid="17" grpId="0" animBg="1" autoUpdateAnimBg="0"/>
      <p:bldP spid="18" grpId="0" animBg="1" autoUpdateAnimBg="0"/>
      <p:bldP spid="19" grpId="0" animBg="1" autoUpdateAnimBg="0"/>
      <p:bldP spid="20" grpId="0" animBg="1" autoUpdateAnimBg="0"/>
      <p:bldP spid="21" grpId="0" animBg="1" autoUpdateAnimBg="0"/>
      <p:bldP spid="22" grpId="0" animBg="1" autoUpdateAnimBg="0"/>
      <p:bldP spid="23" grpId="0" animBg="1" autoUpdateAnimBg="0"/>
      <p:bldP spid="24" grpId="0" animBg="1" autoUpdateAnimBg="0"/>
      <p:bldP spid="25" grpId="0" animBg="1" autoUpdateAnimBg="0"/>
      <p:bldP spid="26" grpId="0" animBg="1" autoUpdateAnimBg="0"/>
      <p:bldP spid="27" grpId="0" autoUpdateAnimBg="0"/>
      <p:bldP spid="28" grpId="0" autoUpdateAnimBg="0"/>
      <p:bldP spid="29" grpId="0" animBg="1" autoUpdateAnimBg="0"/>
      <p:bldP spid="30" grpId="0" animBg="1" autoUpdateAnimBg="0"/>
      <p:bldP spid="31" grpId="0" autoUpdateAnimBg="0"/>
      <p:bldP spid="32" grpId="0" autoUpdateAnimBg="0"/>
      <p:bldP spid="3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 DAHİLDE İŞLEME REJİMİNİN </a:t>
            </a:r>
            <a:r>
              <a:rPr lang="tr-TR" sz="2400" b="1" dirty="0" err="1">
                <a:solidFill>
                  <a:schemeClr val="bg1"/>
                </a:solidFill>
                <a:effectLst>
                  <a:outerShdw blurRad="38100" dist="38100" dir="2700000" algn="tl">
                    <a:srgbClr val="000000">
                      <a:alpha val="43137"/>
                    </a:srgbClr>
                  </a:outerShdw>
                </a:effectLst>
              </a:rPr>
              <a:t>İŞLEYİŞi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p:cNvSpPr txBox="1">
            <a:spLocks noChangeArrowheads="1"/>
          </p:cNvSpPr>
          <p:nvPr/>
        </p:nvSpPr>
        <p:spPr bwMode="auto">
          <a:xfrm>
            <a:off x="1879571" y="1447800"/>
            <a:ext cx="8429684" cy="522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400" rtl="0" eaLnBrk="0" fontAlgn="base" latinLnBrk="0" hangingPunct="0">
              <a:lnSpc>
                <a:spcPct val="100000"/>
              </a:lnSpc>
              <a:spcBef>
                <a:spcPct val="20000"/>
              </a:spcBef>
              <a:spcAft>
                <a:spcPct val="0"/>
              </a:spcAft>
              <a:buClrTx/>
              <a:buSzTx/>
              <a:buFont typeface="Arial" charset="0"/>
              <a:buNone/>
              <a:tabLst/>
              <a:defRPr/>
            </a:pPr>
            <a:endPar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20000"/>
              </a:spcBef>
              <a:spcAft>
                <a:spcPct val="0"/>
              </a:spcAft>
              <a:buClrTx/>
              <a:buSzTx/>
              <a:buFont typeface="Arial" charset="0"/>
              <a:buNone/>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   - İthalat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sym typeface="Wingdings" pitchFamily="2" charset="2"/>
              </a:rPr>
              <a:t>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İhracat</a:t>
            </a:r>
          </a:p>
          <a:p>
            <a:pPr marL="0" marR="0" lvl="0" indent="0" defTabSz="914400" rtl="0" eaLnBrk="0" fontAlgn="base" latinLnBrk="0" hangingPunct="0">
              <a:lnSpc>
                <a:spcPct val="100000"/>
              </a:lnSpc>
              <a:spcBef>
                <a:spcPct val="20000"/>
              </a:spcBef>
              <a:spcAft>
                <a:spcPct val="0"/>
              </a:spcAft>
              <a:buClrTx/>
              <a:buSzTx/>
              <a:buFont typeface="Arial" charset="0"/>
              <a:buNone/>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II  - Yurt içi alım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sym typeface="Wingdings" pitchFamily="2" charset="2"/>
              </a:rPr>
              <a:t>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İhracat</a:t>
            </a:r>
          </a:p>
          <a:p>
            <a:pPr marL="0" marR="0" lvl="0" indent="0" defTabSz="914400" rtl="0" eaLnBrk="0" fontAlgn="base" latinLnBrk="0" hangingPunct="0">
              <a:lnSpc>
                <a:spcPct val="100000"/>
              </a:lnSpc>
              <a:spcBef>
                <a:spcPct val="20000"/>
              </a:spcBef>
              <a:spcAft>
                <a:spcPct val="0"/>
              </a:spcAft>
              <a:buClrTx/>
              <a:buSzTx/>
              <a:buFont typeface="Arial" charset="0"/>
              <a:buNone/>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III - İthalat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sym typeface="Wingdings" pitchFamily="2" charset="2"/>
              </a:rPr>
              <a:t> </a:t>
            </a: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Yurt içi satış ve teslimler</a:t>
            </a:r>
          </a:p>
        </p:txBody>
      </p:sp>
    </p:spTree>
    <p:extLst>
      <p:ext uri="{BB962C8B-B14F-4D97-AF65-F5344CB8AC3E}">
        <p14:creationId xmlns:p14="http://schemas.microsoft.com/office/powerpoint/2010/main" val="18871949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8" name="Rectangle 3"/>
          <p:cNvSpPr txBox="1">
            <a:spLocks noChangeArrowheads="1"/>
          </p:cNvSpPr>
          <p:nvPr/>
        </p:nvSpPr>
        <p:spPr bwMode="auto">
          <a:xfrm>
            <a:off x="2236730" y="1076611"/>
            <a:ext cx="8429684" cy="522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None/>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 -	 </a:t>
            </a:r>
            <a:endParaRPr kumimoji="0" lang="tr-TR" altLang="tr-TR" sz="3600" b="1" i="0" u="none" strike="noStrike" kern="1200" cap="none" spc="0" normalizeH="0" baseline="0" noProof="0" dirty="0">
              <a:ln>
                <a:noFill/>
              </a:ln>
              <a:solidFill>
                <a:srgbClr val="00206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Şartlı Muafiyet Sistemi</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ü"/>
              <a:tabLst/>
              <a:defRPr/>
            </a:pPr>
            <a:r>
              <a:rPr kumimoji="0" lang="tr-TR" altLang="tr-TR"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Önceden ithalat</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ü"/>
              <a:tabLst/>
              <a:defRPr/>
            </a:pPr>
            <a:r>
              <a:rPr kumimoji="0" lang="tr-TR" altLang="tr-TR"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Eşdeğer eşya</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tr-TR" altLang="tr-TR"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tr-TR" altLang="tr-TR" sz="36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Geri Ödeme Sistemi</a:t>
            </a:r>
          </a:p>
        </p:txBody>
      </p:sp>
      <p:sp>
        <p:nvSpPr>
          <p:cNvPr id="6" name="Dikdörtgen 5"/>
          <p:cNvSpPr/>
          <p:nvPr/>
        </p:nvSpPr>
        <p:spPr>
          <a:xfrm>
            <a:off x="4495800" y="1076611"/>
            <a:ext cx="3663182" cy="646331"/>
          </a:xfrm>
          <a:prstGeom prst="rect">
            <a:avLst/>
          </a:prstGeom>
        </p:spPr>
        <p:txBody>
          <a:bodyPr wrap="none">
            <a:spAutoFit/>
          </a:bodyPr>
          <a:lstStyle/>
          <a:p>
            <a:pPr algn="ctr"/>
            <a:r>
              <a:rPr lang="tr-TR" altLang="tr-TR" sz="3600" b="1" dirty="0">
                <a:solidFill>
                  <a:prstClr val="black"/>
                </a:solidFill>
                <a:latin typeface="Times New Roman" panose="02020603050405020304" pitchFamily="18" charset="0"/>
                <a:cs typeface="Times New Roman" panose="02020603050405020304" pitchFamily="18" charset="0"/>
              </a:rPr>
              <a:t>	İthalat </a:t>
            </a:r>
            <a:r>
              <a:rPr lang="tr-TR" altLang="tr-TR" sz="3600" b="1" dirty="0">
                <a:solidFill>
                  <a:prstClr val="black"/>
                </a:solidFill>
                <a:latin typeface="Times New Roman" panose="02020603050405020304" pitchFamily="18" charset="0"/>
                <a:cs typeface="Times New Roman" panose="02020603050405020304" pitchFamily="18" charset="0"/>
                <a:sym typeface="Wingdings" pitchFamily="2" charset="2"/>
              </a:rPr>
              <a:t> </a:t>
            </a:r>
            <a:r>
              <a:rPr lang="tr-TR" altLang="tr-TR" sz="3600" b="1" dirty="0">
                <a:solidFill>
                  <a:prstClr val="black"/>
                </a:solidFill>
                <a:latin typeface="Times New Roman" panose="02020603050405020304" pitchFamily="18" charset="0"/>
                <a:cs typeface="Times New Roman" panose="02020603050405020304" pitchFamily="18" charset="0"/>
              </a:rPr>
              <a:t>İhracat</a:t>
            </a:r>
            <a:endParaRPr lang="tr-TR" dirty="0"/>
          </a:p>
        </p:txBody>
      </p:sp>
    </p:spTree>
    <p:extLst>
      <p:ext uri="{BB962C8B-B14F-4D97-AF65-F5344CB8AC3E}">
        <p14:creationId xmlns:p14="http://schemas.microsoft.com/office/powerpoint/2010/main" val="37066391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9" name="Rectangle 3"/>
          <p:cNvSpPr txBox="1">
            <a:spLocks noChangeArrowheads="1"/>
          </p:cNvSpPr>
          <p:nvPr/>
        </p:nvSpPr>
        <p:spPr>
          <a:xfrm>
            <a:off x="1447800" y="1371600"/>
            <a:ext cx="96774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tr-TR" altLang="tr-TR" b="1" dirty="0">
                <a:latin typeface="Times New Roman" panose="02020603050405020304" pitchFamily="18" charset="0"/>
                <a:cs typeface="Times New Roman" panose="02020603050405020304" pitchFamily="18" charset="0"/>
              </a:rPr>
              <a:t>ŞARTLI MUAFİYET SİSTEMİ</a:t>
            </a:r>
          </a:p>
          <a:p>
            <a:pPr marL="0" indent="0" algn="just">
              <a:buFont typeface="Arial" panose="020B0604020202020204" pitchFamily="34" charset="0"/>
              <a:buNone/>
            </a:pPr>
            <a:r>
              <a:rPr lang="tr-TR" altLang="tr-TR" dirty="0">
                <a:latin typeface="Times New Roman" panose="02020603050405020304" pitchFamily="18" charset="0"/>
                <a:cs typeface="Times New Roman" panose="02020603050405020304" pitchFamily="18" charset="0"/>
              </a:rPr>
              <a:t>İhraç edilecek eşyanın üretiminde kullanılan hammadde, yardımcı madde, ambalaj ve işletme malzemelerinin ithalatı sırasında doğan vergilerin </a:t>
            </a:r>
            <a:r>
              <a:rPr lang="tr-TR" altLang="tr-TR" b="1" dirty="0">
                <a:latin typeface="Times New Roman" panose="02020603050405020304" pitchFamily="18" charset="0"/>
                <a:cs typeface="Times New Roman" panose="02020603050405020304" pitchFamily="18" charset="0"/>
              </a:rPr>
              <a:t>teminata bağlanarak ve ticaret politikası önlemlerine tabi tutulmaksızın</a:t>
            </a:r>
            <a:r>
              <a:rPr lang="tr-TR" altLang="tr-TR" dirty="0">
                <a:latin typeface="Times New Roman" panose="02020603050405020304" pitchFamily="18" charset="0"/>
                <a:cs typeface="Times New Roman" panose="02020603050405020304" pitchFamily="18" charset="0"/>
              </a:rPr>
              <a:t> ithal edilmesi ve üretim sonucunda elde edilen eşyanın ihraç edilmesini müteakip alınan teminatın iade edilmesidir.</a:t>
            </a:r>
          </a:p>
        </p:txBody>
      </p:sp>
    </p:spTree>
    <p:extLst>
      <p:ext uri="{BB962C8B-B14F-4D97-AF65-F5344CB8AC3E}">
        <p14:creationId xmlns:p14="http://schemas.microsoft.com/office/powerpoint/2010/main" val="13259378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26" name="AutoShape 6"/>
          <p:cNvSpPr>
            <a:spLocks noChangeArrowheads="1"/>
          </p:cNvSpPr>
          <p:nvPr/>
        </p:nvSpPr>
        <p:spPr bwMode="auto">
          <a:xfrm>
            <a:off x="3733800" y="2555799"/>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a:solidFill>
                  <a:schemeClr val="bg1"/>
                </a:solidFill>
                <a:latin typeface="Verdana" pitchFamily="34" charset="0"/>
              </a:rPr>
              <a:t>İTHALAT</a:t>
            </a:r>
          </a:p>
        </p:txBody>
      </p:sp>
      <p:sp>
        <p:nvSpPr>
          <p:cNvPr id="27" name="AutoShape 9"/>
          <p:cNvSpPr>
            <a:spLocks noChangeArrowheads="1"/>
          </p:cNvSpPr>
          <p:nvPr/>
        </p:nvSpPr>
        <p:spPr bwMode="auto">
          <a:xfrm>
            <a:off x="1708151" y="2555799"/>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BELGE</a:t>
            </a:r>
          </a:p>
          <a:p>
            <a:pPr algn="ctr"/>
            <a:r>
              <a:rPr lang="tr-TR" altLang="tr-TR" sz="1200" b="1" dirty="0">
                <a:solidFill>
                  <a:schemeClr val="bg1"/>
                </a:solidFill>
                <a:latin typeface="Verdana" pitchFamily="34" charset="0"/>
              </a:rPr>
              <a:t>BAŞLANGICI</a:t>
            </a:r>
          </a:p>
        </p:txBody>
      </p:sp>
      <p:grpSp>
        <p:nvGrpSpPr>
          <p:cNvPr id="28" name="Group 14"/>
          <p:cNvGrpSpPr>
            <a:grpSpLocks/>
          </p:cNvGrpSpPr>
          <p:nvPr/>
        </p:nvGrpSpPr>
        <p:grpSpPr bwMode="auto">
          <a:xfrm>
            <a:off x="5468938" y="2108124"/>
            <a:ext cx="930275" cy="1400175"/>
            <a:chOff x="2968" y="2568"/>
            <a:chExt cx="866" cy="1294"/>
          </a:xfrm>
        </p:grpSpPr>
        <p:graphicFrame>
          <p:nvGraphicFramePr>
            <p:cNvPr id="29" name="Object 11"/>
            <p:cNvGraphicFramePr>
              <a:graphicFrameLocks noChangeAspect="1"/>
            </p:cNvGraphicFramePr>
            <p:nvPr/>
          </p:nvGraphicFramePr>
          <p:xfrm>
            <a:off x="2968" y="2568"/>
            <a:ext cx="866" cy="1294"/>
          </p:xfrm>
          <a:graphic>
            <a:graphicData uri="http://schemas.openxmlformats.org/presentationml/2006/ole">
              <mc:AlternateContent xmlns:mc="http://schemas.openxmlformats.org/markup-compatibility/2006">
                <mc:Choice xmlns:v="urn:schemas-microsoft-com:vml" Requires="v">
                  <p:oleObj spid="_x0000_s1072" name="Klip" r:id="rId4" imgW="3032125" imgH="4533900" progId="MS_ClipArt_Gallery.2">
                    <p:embed/>
                  </p:oleObj>
                </mc:Choice>
                <mc:Fallback>
                  <p:oleObj name="Klip" r:id="rId4" imgW="3032125" imgH="4533900" progId="MS_ClipArt_Gallery.2">
                    <p:embed/>
                    <p:pic>
                      <p:nvPicPr>
                        <p:cNvPr id="37908"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8" y="2568"/>
                          <a:ext cx="866" cy="1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WordArt 13"/>
            <p:cNvSpPr>
              <a:spLocks noChangeArrowheads="1" noChangeShapeType="1" noTextEdit="1"/>
            </p:cNvSpPr>
            <p:nvPr/>
          </p:nvSpPr>
          <p:spPr bwMode="auto">
            <a:xfrm rot="-1313655">
              <a:off x="2988" y="2980"/>
              <a:ext cx="499" cy="454"/>
            </a:xfrm>
            <a:prstGeom prst="rect">
              <a:avLst/>
            </a:prstGeom>
          </p:spPr>
          <p:txBody>
            <a:bodyPr wrap="none" fromWordArt="1">
              <a:prstTxWarp prst="textSlantUp">
                <a:avLst>
                  <a:gd name="adj" fmla="val 55556"/>
                </a:avLst>
              </a:prstTxWarp>
            </a:bodyPr>
            <a:lstStyle/>
            <a:p>
              <a:pPr algn="ctr"/>
              <a:r>
                <a:rPr lang="tr-TR" sz="3600" kern="10" dirty="0">
                  <a:ln w="9525">
                    <a:solidFill>
                      <a:srgbClr val="000000"/>
                    </a:solidFill>
                    <a:round/>
                    <a:headEnd/>
                    <a:tailEnd/>
                  </a:ln>
                  <a:solidFill>
                    <a:schemeClr val="bg1"/>
                  </a:solidFill>
                  <a:latin typeface="Arial Black"/>
                </a:rPr>
                <a:t>GÜMRÜK</a:t>
              </a:r>
            </a:p>
          </p:txBody>
        </p:sp>
      </p:grpSp>
      <p:sp>
        <p:nvSpPr>
          <p:cNvPr id="31" name="AutoShape 15"/>
          <p:cNvSpPr>
            <a:spLocks noChangeArrowheads="1"/>
          </p:cNvSpPr>
          <p:nvPr/>
        </p:nvSpPr>
        <p:spPr bwMode="auto">
          <a:xfrm>
            <a:off x="6821127" y="2555799"/>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a:solidFill>
                  <a:schemeClr val="bg1"/>
                </a:solidFill>
                <a:latin typeface="Verdana" pitchFamily="34" charset="0"/>
              </a:rPr>
              <a:t>ÜRETİM</a:t>
            </a:r>
          </a:p>
        </p:txBody>
      </p:sp>
      <p:sp>
        <p:nvSpPr>
          <p:cNvPr id="32" name="AutoShape 17"/>
          <p:cNvSpPr>
            <a:spLocks noChangeArrowheads="1"/>
          </p:cNvSpPr>
          <p:nvPr/>
        </p:nvSpPr>
        <p:spPr bwMode="auto">
          <a:xfrm>
            <a:off x="8624888" y="2555799"/>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İHRACAT</a:t>
            </a:r>
          </a:p>
        </p:txBody>
      </p:sp>
      <p:sp>
        <p:nvSpPr>
          <p:cNvPr id="33" name="AutoShape 19"/>
          <p:cNvSpPr>
            <a:spLocks noChangeArrowheads="1"/>
          </p:cNvSpPr>
          <p:nvPr/>
        </p:nvSpPr>
        <p:spPr bwMode="auto">
          <a:xfrm>
            <a:off x="8624888" y="3662001"/>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BELGE</a:t>
            </a:r>
          </a:p>
          <a:p>
            <a:pPr algn="ctr"/>
            <a:r>
              <a:rPr lang="tr-TR" altLang="tr-TR" sz="1200" b="1" dirty="0">
                <a:solidFill>
                  <a:schemeClr val="bg1"/>
                </a:solidFill>
                <a:latin typeface="Verdana" pitchFamily="34" charset="0"/>
              </a:rPr>
              <a:t>KAPATMA</a:t>
            </a:r>
          </a:p>
        </p:txBody>
      </p:sp>
      <p:sp>
        <p:nvSpPr>
          <p:cNvPr id="34" name="AutoShape 21"/>
          <p:cNvSpPr>
            <a:spLocks noChangeArrowheads="1"/>
          </p:cNvSpPr>
          <p:nvPr/>
        </p:nvSpPr>
        <p:spPr bwMode="auto">
          <a:xfrm>
            <a:off x="8624888" y="4782814"/>
            <a:ext cx="1440000" cy="540000"/>
          </a:xfrm>
          <a:prstGeom prst="roundRect">
            <a:avLst>
              <a:gd name="adj" fmla="val 16667"/>
            </a:avLst>
          </a:prstGeom>
          <a:solidFill>
            <a:srgbClr val="0070C0"/>
          </a:solidFill>
          <a:ln w="9525" algn="ctr">
            <a:solidFill>
              <a:srgbClr val="002060"/>
            </a:solidFill>
            <a:round/>
            <a:headEnd/>
            <a:tailEnd/>
          </a:ln>
          <a:effectLst/>
        </p:spPr>
        <p:txBody>
          <a:bodyPr anchor="ctr">
            <a:spAutoFit/>
          </a:bodyPr>
          <a:lstStyle/>
          <a:p>
            <a:pPr algn="ctr"/>
            <a:r>
              <a:rPr lang="tr-TR" altLang="tr-TR" sz="1200" b="1" dirty="0">
                <a:solidFill>
                  <a:schemeClr val="bg1"/>
                </a:solidFill>
                <a:latin typeface="Verdana" pitchFamily="34" charset="0"/>
              </a:rPr>
              <a:t>TEMİNAT</a:t>
            </a:r>
          </a:p>
          <a:p>
            <a:pPr algn="ctr"/>
            <a:r>
              <a:rPr lang="tr-TR" altLang="tr-TR" sz="1200" b="1" dirty="0">
                <a:solidFill>
                  <a:schemeClr val="bg1"/>
                </a:solidFill>
                <a:latin typeface="Verdana" pitchFamily="34" charset="0"/>
              </a:rPr>
              <a:t>İADE</a:t>
            </a:r>
          </a:p>
        </p:txBody>
      </p:sp>
      <p:sp>
        <p:nvSpPr>
          <p:cNvPr id="35" name="AutoShape 25"/>
          <p:cNvSpPr>
            <a:spLocks noChangeArrowheads="1"/>
          </p:cNvSpPr>
          <p:nvPr/>
        </p:nvSpPr>
        <p:spPr bwMode="auto">
          <a:xfrm rot="16200000">
            <a:off x="5695950" y="1654270"/>
            <a:ext cx="1008063" cy="3922711"/>
          </a:xfrm>
          <a:prstGeom prst="curvedRightArrow">
            <a:avLst>
              <a:gd name="adj1" fmla="val 18790"/>
              <a:gd name="adj2" fmla="val 136323"/>
              <a:gd name="adj3" fmla="val 27560"/>
            </a:avLst>
          </a:prstGeom>
          <a:solidFill>
            <a:srgbClr val="0070C0"/>
          </a:solidFill>
          <a:ln w="9525">
            <a:solidFill>
              <a:srgbClr val="002060"/>
            </a:solidFill>
            <a:miter lim="800000"/>
            <a:headEnd/>
            <a:tailEnd/>
          </a:ln>
          <a:effectLst/>
        </p:spPr>
        <p:txBody>
          <a:bodyPr anchor="ctr">
            <a:spAutoFit/>
          </a:bodyPr>
          <a:lstStyle/>
          <a:p>
            <a:endParaRPr lang="tr-TR" altLang="tr-TR"/>
          </a:p>
        </p:txBody>
      </p:sp>
      <p:sp>
        <p:nvSpPr>
          <p:cNvPr id="36" name="AutoShape 5"/>
          <p:cNvSpPr>
            <a:spLocks noChangeArrowheads="1"/>
          </p:cNvSpPr>
          <p:nvPr/>
        </p:nvSpPr>
        <p:spPr bwMode="auto">
          <a:xfrm>
            <a:off x="5308799" y="3822857"/>
            <a:ext cx="1440000" cy="540000"/>
          </a:xfrm>
          <a:prstGeom prst="roundRect">
            <a:avLst>
              <a:gd name="adj" fmla="val 16667"/>
            </a:avLst>
          </a:prstGeom>
          <a:solidFill>
            <a:srgbClr val="0070C0"/>
          </a:solidFill>
          <a:ln w="9525">
            <a:solidFill>
              <a:srgbClr val="002060"/>
            </a:solidFill>
            <a:round/>
            <a:headEnd/>
            <a:tailEnd/>
          </a:ln>
          <a:effectLst/>
        </p:spPr>
        <p:txBody>
          <a:bodyPr lIns="0" tIns="108000" rIns="0" bIns="108000" anchor="ctr">
            <a:spAutoFit/>
          </a:bodyPr>
          <a:lstStyle/>
          <a:p>
            <a:pPr algn="ctr"/>
            <a:r>
              <a:rPr lang="tr-TR" altLang="tr-TR" sz="1200" b="1" dirty="0">
                <a:solidFill>
                  <a:schemeClr val="bg1"/>
                </a:solidFill>
                <a:latin typeface="Verdana" pitchFamily="34" charset="0"/>
              </a:rPr>
              <a:t>TEMİNAT</a:t>
            </a:r>
          </a:p>
        </p:txBody>
      </p:sp>
      <p:cxnSp>
        <p:nvCxnSpPr>
          <p:cNvPr id="37" name="Düz Ok Bağlayıcısı 36"/>
          <p:cNvCxnSpPr>
            <a:stCxn id="27" idx="3"/>
            <a:endCxn id="26" idx="1"/>
          </p:cNvCxnSpPr>
          <p:nvPr/>
        </p:nvCxnSpPr>
        <p:spPr>
          <a:xfrm>
            <a:off x="3148151" y="2825799"/>
            <a:ext cx="585649"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Düz Ok Bağlayıcısı 37"/>
          <p:cNvCxnSpPr>
            <a:stCxn id="26" idx="3"/>
          </p:cNvCxnSpPr>
          <p:nvPr/>
        </p:nvCxnSpPr>
        <p:spPr>
          <a:xfrm>
            <a:off x="5173800" y="2825799"/>
            <a:ext cx="423031"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Düz Ok Bağlayıcısı 38"/>
          <p:cNvCxnSpPr>
            <a:stCxn id="31" idx="3"/>
            <a:endCxn id="32" idx="1"/>
          </p:cNvCxnSpPr>
          <p:nvPr/>
        </p:nvCxnSpPr>
        <p:spPr>
          <a:xfrm>
            <a:off x="8261127" y="2825799"/>
            <a:ext cx="363761"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Düz Ok Bağlayıcısı 39"/>
          <p:cNvCxnSpPr>
            <a:endCxn id="31" idx="1"/>
          </p:cNvCxnSpPr>
          <p:nvPr/>
        </p:nvCxnSpPr>
        <p:spPr>
          <a:xfrm flipV="1">
            <a:off x="6316911" y="2825799"/>
            <a:ext cx="504216" cy="2405"/>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Düz Ok Bağlayıcısı 40"/>
          <p:cNvCxnSpPr>
            <a:stCxn id="32" idx="2"/>
            <a:endCxn id="33" idx="0"/>
          </p:cNvCxnSpPr>
          <p:nvPr/>
        </p:nvCxnSpPr>
        <p:spPr>
          <a:xfrm>
            <a:off x="9344888" y="3095799"/>
            <a:ext cx="0" cy="56620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Düz Ok Bağlayıcısı 41"/>
          <p:cNvCxnSpPr>
            <a:stCxn id="33" idx="2"/>
            <a:endCxn id="34" idx="0"/>
          </p:cNvCxnSpPr>
          <p:nvPr/>
        </p:nvCxnSpPr>
        <p:spPr>
          <a:xfrm>
            <a:off x="9344888" y="4202001"/>
            <a:ext cx="0" cy="580813"/>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3529153" y="1231667"/>
            <a:ext cx="4809843" cy="369332"/>
          </a:xfrm>
          <a:prstGeom prst="rect">
            <a:avLst/>
          </a:prstGeom>
        </p:spPr>
        <p:txBody>
          <a:bodyPr wrap="none">
            <a:spAutoFit/>
          </a:bodyPr>
          <a:lstStyle/>
          <a:p>
            <a:pPr lvl="0">
              <a:defRPr/>
            </a:pPr>
            <a:r>
              <a:rPr lang="tr-TR" b="1" dirty="0">
                <a:effectLst>
                  <a:outerShdw blurRad="38100" dist="38100" dir="2700000" algn="tl">
                    <a:srgbClr val="000000">
                      <a:alpha val="43137"/>
                    </a:srgbClr>
                  </a:outerShdw>
                </a:effectLst>
              </a:rPr>
              <a:t>ŞARTLI MUAFİYET SİSTEMİ (I) ÖNCEDEN İTHALAT</a:t>
            </a:r>
          </a:p>
        </p:txBody>
      </p:sp>
    </p:spTree>
    <p:extLst>
      <p:ext uri="{BB962C8B-B14F-4D97-AF65-F5344CB8AC3E}">
        <p14:creationId xmlns:p14="http://schemas.microsoft.com/office/powerpoint/2010/main" val="175572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left)">
                                      <p:cBhvr>
                                        <p:cTn id="11" dur="500"/>
                                        <p:tgtEl>
                                          <p:spTgt spid="3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left)">
                                      <p:cBhvr>
                                        <p:cTn id="23" dur="500"/>
                                        <p:tgtEl>
                                          <p:spTgt spid="2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left)">
                                      <p:cBhvr>
                                        <p:cTn id="28" dur="500"/>
                                        <p:tgtEl>
                                          <p:spTgt spid="4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left)">
                                      <p:cBhvr>
                                        <p:cTn id="31" dur="500"/>
                                        <p:tgtEl>
                                          <p:spTgt spid="35"/>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500"/>
                                        <p:tgtEl>
                                          <p:spTgt spid="36"/>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childTnLst>
                          </p:cTn>
                        </p:par>
                        <p:par>
                          <p:cTn id="48" fill="hold">
                            <p:stCondLst>
                              <p:cond delay="1000"/>
                            </p:stCondLst>
                            <p:childTnLst>
                              <p:par>
                                <p:cTn id="49" presetID="22" presetClass="entr" presetSubtype="1" fill="hold"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up)">
                                      <p:cBhvr>
                                        <p:cTn id="51" dur="500"/>
                                        <p:tgtEl>
                                          <p:spTgt spid="41"/>
                                        </p:tgtEl>
                                      </p:cBhvr>
                                    </p:animEffect>
                                  </p:childTnLst>
                                </p:cTn>
                              </p:par>
                            </p:childTnLst>
                          </p:cTn>
                        </p:par>
                        <p:par>
                          <p:cTn id="52" fill="hold">
                            <p:stCondLst>
                              <p:cond delay="1500"/>
                            </p:stCondLst>
                            <p:childTnLst>
                              <p:par>
                                <p:cTn id="53" presetID="22" presetClass="entr" presetSubtype="8" fill="hold" grpId="0"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2000"/>
                            </p:stCondLst>
                            <p:childTnLst>
                              <p:par>
                                <p:cTn id="57" presetID="22" presetClass="entr" presetSubtype="1" fill="hold" nodeType="after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wipe(up)">
                                      <p:cBhvr>
                                        <p:cTn id="59" dur="500"/>
                                        <p:tgtEl>
                                          <p:spTgt spid="42"/>
                                        </p:tgtEl>
                                      </p:cBhvr>
                                    </p:animEffect>
                                  </p:childTnLst>
                                </p:cTn>
                              </p:par>
                            </p:childTnLst>
                          </p:cTn>
                        </p:par>
                        <p:par>
                          <p:cTn id="60" fill="hold">
                            <p:stCondLst>
                              <p:cond delay="2500"/>
                            </p:stCondLst>
                            <p:childTnLst>
                              <p:par>
                                <p:cTn id="61" presetID="22" presetClass="entr" presetSubtype="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wipe(left)">
                                      <p:cBhvr>
                                        <p:cTn id="6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31" grpId="0" animBg="1"/>
      <p:bldP spid="32" grpId="0" animBg="1"/>
      <p:bldP spid="33" grpId="0" animBg="1"/>
      <p:bldP spid="34" grpId="0" animBg="1"/>
      <p:bldP spid="35" grpId="0" animBg="1"/>
      <p:bldP spid="36"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23" name="AutoShape 3"/>
          <p:cNvSpPr>
            <a:spLocks noChangeArrowheads="1"/>
          </p:cNvSpPr>
          <p:nvPr/>
        </p:nvSpPr>
        <p:spPr bwMode="auto">
          <a:xfrm>
            <a:off x="4253635" y="1939800"/>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EŞDEĞER EŞYA</a:t>
            </a:r>
          </a:p>
        </p:txBody>
      </p:sp>
      <p:sp>
        <p:nvSpPr>
          <p:cNvPr id="24" name="AutoShape 5"/>
          <p:cNvSpPr>
            <a:spLocks noChangeArrowheads="1"/>
          </p:cNvSpPr>
          <p:nvPr/>
        </p:nvSpPr>
        <p:spPr bwMode="auto">
          <a:xfrm>
            <a:off x="2141400" y="1939800"/>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BELGE</a:t>
            </a:r>
          </a:p>
          <a:p>
            <a:pPr algn="ctr"/>
            <a:r>
              <a:rPr lang="tr-TR" altLang="tr-TR" sz="1200" b="1" dirty="0">
                <a:solidFill>
                  <a:schemeClr val="bg1"/>
                </a:solidFill>
                <a:latin typeface="Verdana" pitchFamily="34" charset="0"/>
              </a:rPr>
              <a:t>BAŞLANGICI</a:t>
            </a:r>
          </a:p>
        </p:txBody>
      </p:sp>
      <p:grpSp>
        <p:nvGrpSpPr>
          <p:cNvPr id="25" name="Group 7"/>
          <p:cNvGrpSpPr>
            <a:grpSpLocks/>
          </p:cNvGrpSpPr>
          <p:nvPr/>
        </p:nvGrpSpPr>
        <p:grpSpPr bwMode="auto">
          <a:xfrm>
            <a:off x="8694128" y="2881783"/>
            <a:ext cx="930275" cy="1401762"/>
            <a:chOff x="2968" y="2568"/>
            <a:chExt cx="866" cy="1294"/>
          </a:xfrm>
        </p:grpSpPr>
        <p:graphicFrame>
          <p:nvGraphicFramePr>
            <p:cNvPr id="43" name="Object 8"/>
            <p:cNvGraphicFramePr>
              <a:graphicFrameLocks noChangeAspect="1"/>
            </p:cNvGraphicFramePr>
            <p:nvPr/>
          </p:nvGraphicFramePr>
          <p:xfrm>
            <a:off x="2968" y="2568"/>
            <a:ext cx="866" cy="1294"/>
          </p:xfrm>
          <a:graphic>
            <a:graphicData uri="http://schemas.openxmlformats.org/presentationml/2006/ole">
              <mc:AlternateContent xmlns:mc="http://schemas.openxmlformats.org/markup-compatibility/2006">
                <mc:Choice xmlns:v="urn:schemas-microsoft-com:vml" Requires="v">
                  <p:oleObj spid="_x0000_s2096" name="Klip" r:id="rId4" imgW="3032125" imgH="4533900" progId="MS_ClipArt_Gallery.2">
                    <p:embed/>
                  </p:oleObj>
                </mc:Choice>
                <mc:Fallback>
                  <p:oleObj name="Klip" r:id="rId4" imgW="3032125" imgH="4533900" progId="MS_ClipArt_Gallery.2">
                    <p:embed/>
                    <p:pic>
                      <p:nvPicPr>
                        <p:cNvPr id="38934"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8" y="2568"/>
                          <a:ext cx="866" cy="1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WordArt 9"/>
            <p:cNvSpPr>
              <a:spLocks noChangeArrowheads="1" noChangeShapeType="1" noTextEdit="1"/>
            </p:cNvSpPr>
            <p:nvPr/>
          </p:nvSpPr>
          <p:spPr bwMode="auto">
            <a:xfrm rot="-1313655">
              <a:off x="2988" y="2980"/>
              <a:ext cx="499" cy="454"/>
            </a:xfrm>
            <a:prstGeom prst="rect">
              <a:avLst/>
            </a:prstGeom>
          </p:spPr>
          <p:txBody>
            <a:bodyPr wrap="none" fromWordArt="1">
              <a:prstTxWarp prst="textSlantUp">
                <a:avLst>
                  <a:gd name="adj" fmla="val 55556"/>
                </a:avLst>
              </a:prstTxWarp>
            </a:bodyPr>
            <a:lstStyle/>
            <a:p>
              <a:pPr algn="ctr"/>
              <a:r>
                <a:rPr lang="tr-TR" sz="3600" kern="10" dirty="0">
                  <a:ln w="9525">
                    <a:solidFill>
                      <a:srgbClr val="000000"/>
                    </a:solidFill>
                    <a:round/>
                    <a:headEnd/>
                    <a:tailEnd/>
                  </a:ln>
                  <a:solidFill>
                    <a:schemeClr val="bg1"/>
                  </a:solidFill>
                  <a:latin typeface="Arial Black"/>
                </a:rPr>
                <a:t>GÜMRÜK</a:t>
              </a:r>
            </a:p>
          </p:txBody>
        </p:sp>
      </p:grpSp>
      <p:sp>
        <p:nvSpPr>
          <p:cNvPr id="45" name="AutoShape 10"/>
          <p:cNvSpPr>
            <a:spLocks noChangeArrowheads="1"/>
          </p:cNvSpPr>
          <p:nvPr/>
        </p:nvSpPr>
        <p:spPr bwMode="auto">
          <a:xfrm>
            <a:off x="6365870" y="1939800"/>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ÜRETİM</a:t>
            </a:r>
          </a:p>
        </p:txBody>
      </p:sp>
      <p:sp>
        <p:nvSpPr>
          <p:cNvPr id="46" name="AutoShape 12"/>
          <p:cNvSpPr>
            <a:spLocks noChangeArrowheads="1"/>
          </p:cNvSpPr>
          <p:nvPr/>
        </p:nvSpPr>
        <p:spPr bwMode="auto">
          <a:xfrm>
            <a:off x="8478104" y="1939800"/>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İHRACAT</a:t>
            </a:r>
          </a:p>
        </p:txBody>
      </p:sp>
      <p:sp>
        <p:nvSpPr>
          <p:cNvPr id="47" name="AutoShape 14"/>
          <p:cNvSpPr>
            <a:spLocks noChangeArrowheads="1"/>
          </p:cNvSpPr>
          <p:nvPr/>
        </p:nvSpPr>
        <p:spPr bwMode="auto">
          <a:xfrm>
            <a:off x="6365869" y="4786658"/>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BELGE</a:t>
            </a:r>
          </a:p>
          <a:p>
            <a:pPr algn="ctr"/>
            <a:r>
              <a:rPr lang="tr-TR" altLang="tr-TR" sz="1200" b="1" dirty="0">
                <a:solidFill>
                  <a:schemeClr val="bg1"/>
                </a:solidFill>
                <a:latin typeface="Verdana" pitchFamily="34" charset="0"/>
              </a:rPr>
              <a:t>KAPATMA</a:t>
            </a:r>
          </a:p>
        </p:txBody>
      </p:sp>
      <p:sp>
        <p:nvSpPr>
          <p:cNvPr id="48" name="AutoShape 16"/>
          <p:cNvSpPr>
            <a:spLocks noChangeArrowheads="1"/>
          </p:cNvSpPr>
          <p:nvPr/>
        </p:nvSpPr>
        <p:spPr bwMode="auto">
          <a:xfrm>
            <a:off x="4253635" y="4786658"/>
            <a:ext cx="1440000" cy="540000"/>
          </a:xfrm>
          <a:prstGeom prst="roundRect">
            <a:avLst>
              <a:gd name="adj" fmla="val 16667"/>
            </a:avLst>
          </a:prstGeom>
          <a:solidFill>
            <a:srgbClr val="0070C0"/>
          </a:solidFill>
          <a:ln w="9525" algn="ctr">
            <a:solidFill>
              <a:srgbClr val="002060"/>
            </a:solidFill>
            <a:round/>
            <a:headEnd/>
            <a:tailEnd/>
          </a:ln>
          <a:effectLst/>
        </p:spPr>
        <p:txBody>
          <a:bodyPr anchor="ctr">
            <a:spAutoFit/>
          </a:bodyPr>
          <a:lstStyle/>
          <a:p>
            <a:pPr algn="ctr"/>
            <a:r>
              <a:rPr lang="tr-TR" altLang="tr-TR" sz="1200" b="1" dirty="0">
                <a:solidFill>
                  <a:schemeClr val="bg1"/>
                </a:solidFill>
                <a:latin typeface="Verdana" pitchFamily="34" charset="0"/>
              </a:rPr>
              <a:t>TEMİNAT</a:t>
            </a:r>
          </a:p>
          <a:p>
            <a:pPr algn="ctr"/>
            <a:r>
              <a:rPr lang="tr-TR" altLang="tr-TR" sz="1200" b="1" dirty="0">
                <a:solidFill>
                  <a:schemeClr val="bg1"/>
                </a:solidFill>
                <a:latin typeface="Verdana" pitchFamily="34" charset="0"/>
              </a:rPr>
              <a:t>İADE</a:t>
            </a:r>
          </a:p>
        </p:txBody>
      </p:sp>
      <p:sp>
        <p:nvSpPr>
          <p:cNvPr id="49" name="AutoShape 21"/>
          <p:cNvSpPr>
            <a:spLocks noChangeArrowheads="1"/>
          </p:cNvSpPr>
          <p:nvPr/>
        </p:nvSpPr>
        <p:spPr bwMode="auto">
          <a:xfrm>
            <a:off x="8478104" y="4786658"/>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200" b="1" dirty="0">
                <a:solidFill>
                  <a:schemeClr val="bg1"/>
                </a:solidFill>
                <a:latin typeface="Verdana" pitchFamily="34" charset="0"/>
              </a:rPr>
              <a:t>İTHALAT</a:t>
            </a:r>
          </a:p>
        </p:txBody>
      </p:sp>
      <p:sp>
        <p:nvSpPr>
          <p:cNvPr id="50" name="AutoShape 23"/>
          <p:cNvSpPr>
            <a:spLocks noChangeArrowheads="1"/>
          </p:cNvSpPr>
          <p:nvPr/>
        </p:nvSpPr>
        <p:spPr bwMode="auto">
          <a:xfrm>
            <a:off x="9914890" y="2803896"/>
            <a:ext cx="503238" cy="2028825"/>
          </a:xfrm>
          <a:prstGeom prst="curvedLeftArrow">
            <a:avLst>
              <a:gd name="adj1" fmla="val 48715"/>
              <a:gd name="adj2" fmla="val 127292"/>
              <a:gd name="adj3" fmla="val 36778"/>
            </a:avLst>
          </a:prstGeom>
          <a:solidFill>
            <a:srgbClr val="0070C0"/>
          </a:solidFill>
          <a:ln w="9525">
            <a:solidFill>
              <a:srgbClr val="002060"/>
            </a:solidFill>
            <a:miter lim="800000"/>
            <a:headEnd/>
            <a:tailEnd/>
          </a:ln>
          <a:effectLst/>
        </p:spPr>
        <p:txBody>
          <a:bodyPr anchor="ctr">
            <a:spAutoFit/>
          </a:bodyPr>
          <a:lstStyle/>
          <a:p>
            <a:endParaRPr lang="tr-TR" altLang="tr-TR"/>
          </a:p>
        </p:txBody>
      </p:sp>
      <p:sp>
        <p:nvSpPr>
          <p:cNvPr id="51" name="AutoShape 19"/>
          <p:cNvSpPr>
            <a:spLocks noChangeArrowheads="1"/>
          </p:cNvSpPr>
          <p:nvPr/>
        </p:nvSpPr>
        <p:spPr bwMode="auto">
          <a:xfrm rot="16200000">
            <a:off x="9798457" y="3570658"/>
            <a:ext cx="1098054" cy="292100"/>
          </a:xfrm>
          <a:prstGeom prst="roundRect">
            <a:avLst>
              <a:gd name="adj" fmla="val 16667"/>
            </a:avLst>
          </a:prstGeom>
          <a:solidFill>
            <a:srgbClr val="0070C0"/>
          </a:solidFill>
          <a:ln w="9525">
            <a:solidFill>
              <a:srgbClr val="002060"/>
            </a:solidFill>
            <a:round/>
            <a:headEnd/>
            <a:tailEnd/>
          </a:ln>
          <a:effectLst/>
        </p:spPr>
        <p:txBody>
          <a:bodyPr vert="eaVert" lIns="0" tIns="0" rIns="0" bIns="0" anchor="ctr">
            <a:spAutoFit/>
          </a:bodyPr>
          <a:lstStyle/>
          <a:p>
            <a:pPr algn="ctr"/>
            <a:r>
              <a:rPr lang="tr-TR" altLang="tr-TR" sz="1000" b="1" dirty="0">
                <a:solidFill>
                  <a:schemeClr val="bg1"/>
                </a:solidFill>
                <a:latin typeface="Verdana" pitchFamily="34" charset="0"/>
              </a:rPr>
              <a:t>T</a:t>
            </a:r>
          </a:p>
          <a:p>
            <a:pPr algn="ctr"/>
            <a:r>
              <a:rPr lang="tr-TR" altLang="tr-TR" sz="1000" b="1" dirty="0">
                <a:solidFill>
                  <a:schemeClr val="bg1"/>
                </a:solidFill>
                <a:latin typeface="Verdana" pitchFamily="34" charset="0"/>
              </a:rPr>
              <a:t>E</a:t>
            </a:r>
          </a:p>
          <a:p>
            <a:pPr algn="ctr"/>
            <a:r>
              <a:rPr lang="tr-TR" altLang="tr-TR" sz="1000" b="1" dirty="0">
                <a:solidFill>
                  <a:schemeClr val="bg1"/>
                </a:solidFill>
                <a:latin typeface="Verdana" pitchFamily="34" charset="0"/>
              </a:rPr>
              <a:t>M</a:t>
            </a:r>
          </a:p>
          <a:p>
            <a:pPr algn="ctr"/>
            <a:r>
              <a:rPr lang="tr-TR" altLang="tr-TR" sz="1000" b="1" dirty="0">
                <a:solidFill>
                  <a:schemeClr val="bg1"/>
                </a:solidFill>
                <a:latin typeface="Verdana" pitchFamily="34" charset="0"/>
              </a:rPr>
              <a:t>İ</a:t>
            </a:r>
          </a:p>
          <a:p>
            <a:pPr algn="ctr"/>
            <a:r>
              <a:rPr lang="tr-TR" altLang="tr-TR" sz="1000" b="1" dirty="0">
                <a:solidFill>
                  <a:schemeClr val="bg1"/>
                </a:solidFill>
                <a:latin typeface="Verdana" pitchFamily="34" charset="0"/>
              </a:rPr>
              <a:t>N</a:t>
            </a:r>
          </a:p>
          <a:p>
            <a:pPr algn="ctr"/>
            <a:r>
              <a:rPr lang="tr-TR" altLang="tr-TR" sz="1000" b="1" dirty="0">
                <a:solidFill>
                  <a:schemeClr val="bg1"/>
                </a:solidFill>
                <a:latin typeface="Verdana" pitchFamily="34" charset="0"/>
              </a:rPr>
              <a:t>A</a:t>
            </a:r>
          </a:p>
          <a:p>
            <a:pPr algn="ctr"/>
            <a:r>
              <a:rPr lang="tr-TR" altLang="tr-TR" sz="1000" b="1" dirty="0">
                <a:solidFill>
                  <a:schemeClr val="bg1"/>
                </a:solidFill>
                <a:latin typeface="Verdana" pitchFamily="34" charset="0"/>
              </a:rPr>
              <a:t>T</a:t>
            </a:r>
          </a:p>
        </p:txBody>
      </p:sp>
      <p:cxnSp>
        <p:nvCxnSpPr>
          <p:cNvPr id="52" name="Düz Ok Bağlayıcısı 51"/>
          <p:cNvCxnSpPr>
            <a:stCxn id="24" idx="3"/>
            <a:endCxn id="23" idx="1"/>
          </p:cNvCxnSpPr>
          <p:nvPr/>
        </p:nvCxnSpPr>
        <p:spPr>
          <a:xfrm>
            <a:off x="3581400" y="2209800"/>
            <a:ext cx="672235"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Düz Ok Bağlayıcısı 52"/>
          <p:cNvCxnSpPr>
            <a:stCxn id="23" idx="3"/>
            <a:endCxn id="45" idx="1"/>
          </p:cNvCxnSpPr>
          <p:nvPr/>
        </p:nvCxnSpPr>
        <p:spPr>
          <a:xfrm>
            <a:off x="5693635" y="2209800"/>
            <a:ext cx="672235"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Düz Ok Bağlayıcısı 53"/>
          <p:cNvCxnSpPr>
            <a:stCxn id="45" idx="3"/>
            <a:endCxn id="46" idx="1"/>
          </p:cNvCxnSpPr>
          <p:nvPr/>
        </p:nvCxnSpPr>
        <p:spPr>
          <a:xfrm>
            <a:off x="7805870" y="2209800"/>
            <a:ext cx="672234"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Düz Ok Bağlayıcısı 54"/>
          <p:cNvCxnSpPr>
            <a:stCxn id="46" idx="2"/>
          </p:cNvCxnSpPr>
          <p:nvPr/>
        </p:nvCxnSpPr>
        <p:spPr>
          <a:xfrm>
            <a:off x="9198104" y="2479800"/>
            <a:ext cx="0" cy="401983"/>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Düz Ok Bağlayıcısı 55"/>
          <p:cNvCxnSpPr>
            <a:endCxn id="49" idx="0"/>
          </p:cNvCxnSpPr>
          <p:nvPr/>
        </p:nvCxnSpPr>
        <p:spPr>
          <a:xfrm>
            <a:off x="9198104" y="4283545"/>
            <a:ext cx="0" cy="503113"/>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Düz Ok Bağlayıcısı 56"/>
          <p:cNvCxnSpPr>
            <a:stCxn id="49" idx="1"/>
            <a:endCxn id="47" idx="3"/>
          </p:cNvCxnSpPr>
          <p:nvPr/>
        </p:nvCxnSpPr>
        <p:spPr>
          <a:xfrm flipH="1">
            <a:off x="7805869" y="5056658"/>
            <a:ext cx="672235"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Düz Ok Bağlayıcısı 57"/>
          <p:cNvCxnSpPr>
            <a:stCxn id="47" idx="1"/>
            <a:endCxn id="48" idx="3"/>
          </p:cNvCxnSpPr>
          <p:nvPr/>
        </p:nvCxnSpPr>
        <p:spPr>
          <a:xfrm flipH="1">
            <a:off x="5693635" y="5056658"/>
            <a:ext cx="672234"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3112600" y="1207190"/>
            <a:ext cx="5581528" cy="369332"/>
          </a:xfrm>
          <a:prstGeom prst="rect">
            <a:avLst/>
          </a:prstGeom>
        </p:spPr>
        <p:txBody>
          <a:bodyPr wrap="none">
            <a:spAutoFit/>
          </a:bodyPr>
          <a:lstStyle/>
          <a:p>
            <a:pPr lvl="0">
              <a:defRPr/>
            </a:pPr>
            <a:r>
              <a:rPr lang="tr-TR" b="1" dirty="0">
                <a:effectLst>
                  <a:outerShdw blurRad="38100" dist="38100" dir="2700000" algn="tl">
                    <a:srgbClr val="000000">
                      <a:alpha val="43137"/>
                    </a:srgbClr>
                  </a:outerShdw>
                </a:effectLst>
              </a:rPr>
              <a:t>ŞARTLI MUAFİYET SİSTEMİ (II) EŞDEĞER EŞYA KULLANIMI</a:t>
            </a:r>
          </a:p>
        </p:txBody>
      </p:sp>
    </p:spTree>
    <p:extLst>
      <p:ext uri="{BB962C8B-B14F-4D97-AF65-F5344CB8AC3E}">
        <p14:creationId xmlns:p14="http://schemas.microsoft.com/office/powerpoint/2010/main" val="209612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left)">
                                      <p:cBhvr>
                                        <p:cTn id="11" dur="500"/>
                                        <p:tgtEl>
                                          <p:spTgt spid="5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wipe(left)">
                                      <p:cBhvr>
                                        <p:cTn id="19" dur="500"/>
                                        <p:tgtEl>
                                          <p:spTgt spid="53"/>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wipe(left)">
                                      <p:cBhvr>
                                        <p:cTn id="23" dur="500"/>
                                        <p:tgtEl>
                                          <p:spTgt spid="45"/>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left)">
                                      <p:cBhvr>
                                        <p:cTn id="27" dur="500"/>
                                        <p:tgtEl>
                                          <p:spTgt spid="54"/>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wipe(left)">
                                      <p:cBhvr>
                                        <p:cTn id="31" dur="500"/>
                                        <p:tgtEl>
                                          <p:spTgt spid="4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up)">
                                      <p:cBhvr>
                                        <p:cTn id="36" dur="500"/>
                                        <p:tgtEl>
                                          <p:spTgt spid="55"/>
                                        </p:tgtEl>
                                      </p:cBhvr>
                                    </p:animEffect>
                                  </p:childTnLst>
                                </p:cTn>
                              </p:par>
                              <p:par>
                                <p:cTn id="37" presetID="22" presetClass="entr" presetSubtype="8"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childTnLst>
                          </p:cTn>
                        </p:par>
                        <p:par>
                          <p:cTn id="40" fill="hold">
                            <p:stCondLst>
                              <p:cond delay="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500"/>
                                        <p:tgtEl>
                                          <p:spTgt spid="56"/>
                                        </p:tgtEl>
                                      </p:cBhvr>
                                    </p:animEffect>
                                  </p:childTnLst>
                                </p:cTn>
                              </p:par>
                            </p:childTnLst>
                          </p:cTn>
                        </p:par>
                        <p:par>
                          <p:cTn id="44" fill="hold">
                            <p:stCondLst>
                              <p:cond delay="1000"/>
                            </p:stCondLst>
                            <p:childTnLst>
                              <p:par>
                                <p:cTn id="45" presetID="22" presetClass="entr" presetSubtype="2"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right)">
                                      <p:cBhvr>
                                        <p:cTn id="47" dur="500"/>
                                        <p:tgtEl>
                                          <p:spTgt spid="49"/>
                                        </p:tgtEl>
                                      </p:cBhvr>
                                    </p:animEffect>
                                  </p:childTnLst>
                                </p:cTn>
                              </p:par>
                              <p:par>
                                <p:cTn id="48" presetID="22" presetClass="entr" presetSubtype="1" fill="hold" grpId="0" nodeType="with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wipe(up)">
                                      <p:cBhvr>
                                        <p:cTn id="50" dur="500"/>
                                        <p:tgtEl>
                                          <p:spTgt spid="50"/>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up)">
                                      <p:cBhvr>
                                        <p:cTn id="53" dur="500"/>
                                        <p:tgtEl>
                                          <p:spTgt spid="51"/>
                                        </p:tgtEl>
                                      </p:cBhvr>
                                    </p:animEffect>
                                  </p:childTnLst>
                                </p:cTn>
                              </p:par>
                            </p:childTnLst>
                          </p:cTn>
                        </p:par>
                        <p:par>
                          <p:cTn id="54" fill="hold">
                            <p:stCondLst>
                              <p:cond delay="1500"/>
                            </p:stCondLst>
                            <p:childTnLst>
                              <p:par>
                                <p:cTn id="55" presetID="22" presetClass="entr" presetSubtype="2" fill="hold" nodeType="afterEffect">
                                  <p:stCondLst>
                                    <p:cond delay="0"/>
                                  </p:stCondLst>
                                  <p:childTnLst>
                                    <p:set>
                                      <p:cBhvr>
                                        <p:cTn id="56" dur="1" fill="hold">
                                          <p:stCondLst>
                                            <p:cond delay="0"/>
                                          </p:stCondLst>
                                        </p:cTn>
                                        <p:tgtEl>
                                          <p:spTgt spid="57"/>
                                        </p:tgtEl>
                                        <p:attrNameLst>
                                          <p:attrName>style.visibility</p:attrName>
                                        </p:attrNameLst>
                                      </p:cBhvr>
                                      <p:to>
                                        <p:strVal val="visible"/>
                                      </p:to>
                                    </p:set>
                                    <p:animEffect transition="in" filter="wipe(right)">
                                      <p:cBhvr>
                                        <p:cTn id="57" dur="500"/>
                                        <p:tgtEl>
                                          <p:spTgt spid="57"/>
                                        </p:tgtEl>
                                      </p:cBhvr>
                                    </p:animEffect>
                                  </p:childTnLst>
                                </p:cTn>
                              </p:par>
                            </p:childTnLst>
                          </p:cTn>
                        </p:par>
                        <p:par>
                          <p:cTn id="58" fill="hold">
                            <p:stCondLst>
                              <p:cond delay="2000"/>
                            </p:stCondLst>
                            <p:childTnLst>
                              <p:par>
                                <p:cTn id="59" presetID="22" presetClass="entr" presetSubtype="2" fill="hold" grpId="0" nodeType="after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wipe(right)">
                                      <p:cBhvr>
                                        <p:cTn id="61" dur="500"/>
                                        <p:tgtEl>
                                          <p:spTgt spid="47"/>
                                        </p:tgtEl>
                                      </p:cBhvr>
                                    </p:animEffect>
                                  </p:childTnLst>
                                </p:cTn>
                              </p:par>
                            </p:childTnLst>
                          </p:cTn>
                        </p:par>
                        <p:par>
                          <p:cTn id="62" fill="hold">
                            <p:stCondLst>
                              <p:cond delay="2500"/>
                            </p:stCondLst>
                            <p:childTnLst>
                              <p:par>
                                <p:cTn id="63" presetID="22" presetClass="entr" presetSubtype="2" fill="hold" nodeType="after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wipe(right)">
                                      <p:cBhvr>
                                        <p:cTn id="65" dur="500"/>
                                        <p:tgtEl>
                                          <p:spTgt spid="58"/>
                                        </p:tgtEl>
                                      </p:cBhvr>
                                    </p:animEffect>
                                  </p:childTnLst>
                                </p:cTn>
                              </p:par>
                            </p:childTnLst>
                          </p:cTn>
                        </p:par>
                        <p:par>
                          <p:cTn id="66" fill="hold">
                            <p:stCondLst>
                              <p:cond delay="3000"/>
                            </p:stCondLst>
                            <p:childTnLst>
                              <p:par>
                                <p:cTn id="67" presetID="22" presetClass="entr" presetSubtype="2" fill="hold" grpId="0" nodeType="after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wipe(right)">
                                      <p:cBhvr>
                                        <p:cTn id="6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45" grpId="0" animBg="1"/>
      <p:bldP spid="46" grpId="0" animBg="1"/>
      <p:bldP spid="47" grpId="0" animBg="1"/>
      <p:bldP spid="48" grpId="0" animBg="1"/>
      <p:bldP spid="49" grpId="0" animBg="1"/>
      <p:bldP spid="50" grpId="0" animBg="1"/>
      <p:bldP spid="5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8" name="Rectangle 3"/>
          <p:cNvSpPr txBox="1">
            <a:spLocks noChangeArrowheads="1"/>
          </p:cNvSpPr>
          <p:nvPr/>
        </p:nvSpPr>
        <p:spPr>
          <a:xfrm>
            <a:off x="1600200" y="1633518"/>
            <a:ext cx="8429684"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b="1" dirty="0">
                <a:latin typeface="Times New Roman" panose="02020603050405020304" pitchFamily="18" charset="0"/>
                <a:cs typeface="Times New Roman" panose="02020603050405020304" pitchFamily="18" charset="0"/>
              </a:rPr>
              <a:t>GERİ ÖDEME SİSTEMİ </a:t>
            </a:r>
          </a:p>
          <a:p>
            <a:pPr marL="0" indent="0" algn="ctr">
              <a:buNone/>
            </a:pPr>
            <a:endParaRPr lang="tr-TR" altLang="tr-TR" b="1" dirty="0">
              <a:latin typeface="Times New Roman" panose="02020603050405020304" pitchFamily="18" charset="0"/>
              <a:cs typeface="Times New Roman" panose="02020603050405020304" pitchFamily="18" charset="0"/>
            </a:endParaRPr>
          </a:p>
          <a:p>
            <a:pPr marL="0" indent="0" algn="ctr">
              <a:buNone/>
            </a:pPr>
            <a:endParaRPr lang="tr-TR" altLang="tr-TR" b="1" dirty="0">
              <a:latin typeface="Times New Roman" panose="02020603050405020304" pitchFamily="18" charset="0"/>
              <a:cs typeface="Times New Roman" panose="02020603050405020304" pitchFamily="18" charset="0"/>
            </a:endParaRPr>
          </a:p>
          <a:p>
            <a:pPr algn="just"/>
            <a:r>
              <a:rPr lang="tr-TR" altLang="tr-TR" dirty="0">
                <a:latin typeface="Times New Roman" panose="02020603050405020304" pitchFamily="18" charset="0"/>
                <a:cs typeface="Times New Roman" panose="02020603050405020304" pitchFamily="18" charset="0"/>
              </a:rPr>
              <a:t>İthalat sırasında gümrük vergisi, fon, KDV gibi </a:t>
            </a:r>
            <a:r>
              <a:rPr lang="tr-TR" altLang="tr-TR" b="1" dirty="0">
                <a:latin typeface="Times New Roman" panose="02020603050405020304" pitchFamily="18" charset="0"/>
                <a:cs typeface="Times New Roman" panose="02020603050405020304" pitchFamily="18" charset="0"/>
              </a:rPr>
              <a:t>yükümlülüklerin ödenmesi, ihracatı müteakip ödenen meblağın geri alınması</a:t>
            </a:r>
            <a:r>
              <a:rPr lang="tr-TR" altLang="tr-TR" dirty="0">
                <a:latin typeface="Times New Roman" panose="02020603050405020304" pitchFamily="18" charset="0"/>
                <a:cs typeface="Times New Roman" panose="02020603050405020304" pitchFamily="18" charset="0"/>
              </a:rPr>
              <a:t>,</a:t>
            </a:r>
          </a:p>
          <a:p>
            <a:pPr marL="0" indent="0" algn="just">
              <a:buFont typeface="Arial" panose="020B0604020202020204" pitchFamily="34" charset="0"/>
              <a:buNone/>
            </a:pPr>
            <a:endParaRPr lang="tr-TR" altLang="tr-T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19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6</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İHRACATI DÜZENLEYEN MEVZUAT</a:t>
            </a:r>
          </a:p>
        </p:txBody>
      </p:sp>
      <p:sp>
        <p:nvSpPr>
          <p:cNvPr id="8" name="İçerik Yer Tutucusu 4"/>
          <p:cNvSpPr txBox="1">
            <a:spLocks/>
          </p:cNvSpPr>
          <p:nvPr/>
        </p:nvSpPr>
        <p:spPr bwMode="auto">
          <a:xfrm>
            <a:off x="914400" y="1148898"/>
            <a:ext cx="9580947" cy="586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tr-TR" altLang="tr-TR" sz="2800" b="1" dirty="0">
                <a:solidFill>
                  <a:srgbClr val="002060"/>
                </a:solidFill>
                <a:effectLst>
                  <a:outerShdw blurRad="38100" dist="38100" dir="2700000" algn="tl">
                    <a:srgbClr val="000000">
                      <a:alpha val="43137"/>
                    </a:srgbClr>
                  </a:outerShdw>
                </a:effectLst>
                <a:ea typeface="+mj-ea"/>
                <a:cs typeface="+mj-cs"/>
              </a:rPr>
              <a:t>KAMBİYO MEVZUATI</a:t>
            </a:r>
          </a:p>
          <a:p>
            <a:pPr marL="285750" indent="-285750">
              <a:buFont typeface="Wingdings" panose="05000000000000000000" pitchFamily="2" charset="2"/>
              <a:buChar char="Ø"/>
            </a:pPr>
            <a:r>
              <a:rPr lang="tr-TR" altLang="tr-TR" sz="2800" dirty="0">
                <a:solidFill>
                  <a:srgbClr val="002060"/>
                </a:solidFill>
                <a:ea typeface="+mj-ea"/>
                <a:cs typeface="+mj-cs"/>
              </a:rPr>
              <a:t>  </a:t>
            </a:r>
            <a:r>
              <a:rPr lang="tr-TR" sz="2400" b="1" dirty="0">
                <a:solidFill>
                  <a:srgbClr val="002060"/>
                </a:solidFill>
                <a:ea typeface="+mj-ea"/>
                <a:cs typeface="+mj-cs"/>
              </a:rPr>
              <a:t>ANCAK:  </a:t>
            </a:r>
          </a:p>
          <a:p>
            <a:pPr marL="285750" indent="-285750" algn="just">
              <a:buFont typeface="Wingdings" panose="05000000000000000000" pitchFamily="2" charset="2"/>
              <a:buChar char="Ø"/>
            </a:pPr>
            <a:r>
              <a:rPr lang="tr-TR" sz="2400" dirty="0">
                <a:solidFill>
                  <a:srgbClr val="002060"/>
                </a:solidFill>
                <a:ea typeface="+mj-ea"/>
                <a:cs typeface="+mj-cs"/>
              </a:rPr>
              <a:t>Hazine ve Maliye Bakanlığı tarafından "Türk Parası Kıymetini Koruma Hakkında 32 Sayılı Karara İlişkin Tebliğ (İhracat Bedelleri Hakkında)(Tebliğ No: 2018:32-/48) 04/09/2018 tarihli ve 30525 sayılı Resmi </a:t>
            </a:r>
            <a:r>
              <a:rPr lang="tr-TR" sz="2400" dirty="0" err="1">
                <a:solidFill>
                  <a:srgbClr val="002060"/>
                </a:solidFill>
                <a:ea typeface="+mj-ea"/>
                <a:cs typeface="+mj-cs"/>
              </a:rPr>
              <a:t>Gazete'de</a:t>
            </a:r>
            <a:r>
              <a:rPr lang="tr-TR" sz="2400" dirty="0">
                <a:solidFill>
                  <a:srgbClr val="002060"/>
                </a:solidFill>
                <a:ea typeface="+mj-ea"/>
                <a:cs typeface="+mj-cs"/>
              </a:rPr>
              <a:t> yayımlanmış olup, anılan Tebliğ ve 06/11/2018 tarihinde yayımlanan İhracat Genelgesi ile ihracat bedellerinin yurda getirilmesine ilişkin usul ve esaslar düzenlenmiştir.</a:t>
            </a:r>
          </a:p>
          <a:p>
            <a:pPr marL="285750" indent="-285750" algn="just">
              <a:buFont typeface="Wingdings" panose="05000000000000000000" pitchFamily="2" charset="2"/>
              <a:buChar char="Ø"/>
            </a:pPr>
            <a:r>
              <a:rPr lang="tr-TR" sz="2400" dirty="0">
                <a:solidFill>
                  <a:srgbClr val="002060"/>
                </a:solidFill>
                <a:ea typeface="+mj-ea"/>
                <a:cs typeface="+mj-cs"/>
              </a:rPr>
              <a:t> Tebliğ uyarınca, </a:t>
            </a:r>
            <a:r>
              <a:rPr lang="tr-TR" sz="2400" b="1" dirty="0">
                <a:solidFill>
                  <a:srgbClr val="002060"/>
                </a:solidFill>
                <a:ea typeface="+mj-ea"/>
                <a:cs typeface="+mj-cs"/>
              </a:rPr>
              <a:t>kural olarak</a:t>
            </a:r>
            <a:r>
              <a:rPr lang="tr-TR" sz="2400" dirty="0">
                <a:solidFill>
                  <a:srgbClr val="002060"/>
                </a:solidFill>
                <a:ea typeface="+mj-ea"/>
                <a:cs typeface="+mj-cs"/>
              </a:rPr>
              <a:t>, bedellerin yurda getirilme süresinin fiili ihraç tarihinden itibaren 180 günü geçememesi  ve en az yüzde 80'inin bir bankaya satılmasının zorunlu olması hüküm altına alınmıştır. </a:t>
            </a:r>
          </a:p>
          <a:p>
            <a:pPr marL="285750" indent="-285750" algn="just">
              <a:buFont typeface="Wingdings" panose="05000000000000000000" pitchFamily="2" charset="2"/>
              <a:buChar char="Ø"/>
            </a:pPr>
            <a:r>
              <a:rPr lang="tr-TR" sz="2400" dirty="0">
                <a:solidFill>
                  <a:srgbClr val="002060"/>
                </a:solidFill>
                <a:ea typeface="+mj-ea"/>
                <a:cs typeface="+mj-cs"/>
              </a:rPr>
              <a:t>  Bu düzenleme 04/09/2018 tarihinden itibaren  6 ay süresince geçerli olacaktır.*</a:t>
            </a:r>
          </a:p>
          <a:p>
            <a:pPr algn="just"/>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5447"/>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32522362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81" name="AutoShape 3"/>
          <p:cNvSpPr>
            <a:spLocks noChangeArrowheads="1"/>
          </p:cNvSpPr>
          <p:nvPr/>
        </p:nvSpPr>
        <p:spPr bwMode="auto">
          <a:xfrm>
            <a:off x="3962400" y="2668349"/>
            <a:ext cx="1440000" cy="540000"/>
          </a:xfrm>
          <a:prstGeom prst="roundRect">
            <a:avLst>
              <a:gd name="adj" fmla="val 16667"/>
            </a:avLst>
          </a:prstGeom>
          <a:solidFill>
            <a:srgbClr val="00B0F0"/>
          </a:solidFill>
          <a:ln w="25400" cap="flat" cmpd="sng" algn="ctr">
            <a:solidFill>
              <a:srgbClr val="0070C0"/>
            </a:solidFill>
            <a:prstDash val="solid"/>
            <a:headEnd/>
            <a:tailEnd/>
          </a:ln>
          <a:effectLst/>
        </p:spPr>
        <p:txBody>
          <a:bodyPr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İTHALAT</a:t>
            </a:r>
          </a:p>
        </p:txBody>
      </p:sp>
      <p:sp>
        <p:nvSpPr>
          <p:cNvPr id="82" name="AutoShape 5"/>
          <p:cNvSpPr>
            <a:spLocks noChangeArrowheads="1"/>
          </p:cNvSpPr>
          <p:nvPr/>
        </p:nvSpPr>
        <p:spPr bwMode="auto">
          <a:xfrm>
            <a:off x="1936751" y="2668349"/>
            <a:ext cx="1440000" cy="540000"/>
          </a:xfrm>
          <a:prstGeom prst="roundRect">
            <a:avLst>
              <a:gd name="adj" fmla="val 16667"/>
            </a:avLst>
          </a:prstGeom>
          <a:solidFill>
            <a:srgbClr val="00B0F0"/>
          </a:solidFill>
          <a:ln w="25400" cap="flat" cmpd="sng" algn="ctr">
            <a:solidFill>
              <a:srgbClr val="0070C0"/>
            </a:solidFill>
            <a:prstDash val="solid"/>
            <a:headEnd/>
            <a:tailEnd/>
          </a:ln>
          <a:effectLst/>
        </p:spPr>
        <p:txBody>
          <a:bodyPr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BELGE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BAŞLANGICI</a:t>
            </a:r>
          </a:p>
        </p:txBody>
      </p:sp>
      <p:grpSp>
        <p:nvGrpSpPr>
          <p:cNvPr id="83" name="Group 7"/>
          <p:cNvGrpSpPr>
            <a:grpSpLocks/>
          </p:cNvGrpSpPr>
          <p:nvPr/>
        </p:nvGrpSpPr>
        <p:grpSpPr bwMode="auto">
          <a:xfrm>
            <a:off x="5697538" y="2169431"/>
            <a:ext cx="930275" cy="1400175"/>
            <a:chOff x="2968" y="2568"/>
            <a:chExt cx="866" cy="1294"/>
          </a:xfrm>
        </p:grpSpPr>
        <p:graphicFrame>
          <p:nvGraphicFramePr>
            <p:cNvPr id="84" name="Object 8"/>
            <p:cNvGraphicFramePr>
              <a:graphicFrameLocks noChangeAspect="1"/>
            </p:cNvGraphicFramePr>
            <p:nvPr/>
          </p:nvGraphicFramePr>
          <p:xfrm>
            <a:off x="2968" y="2568"/>
            <a:ext cx="866" cy="1294"/>
          </p:xfrm>
          <a:graphic>
            <a:graphicData uri="http://schemas.openxmlformats.org/presentationml/2006/ole">
              <mc:AlternateContent xmlns:mc="http://schemas.openxmlformats.org/markup-compatibility/2006">
                <mc:Choice xmlns:v="urn:schemas-microsoft-com:vml" Requires="v">
                  <p:oleObj spid="_x0000_s3120" name="Klip" r:id="rId4" imgW="3032125" imgH="4533900" progId="MS_ClipArt_Gallery.2">
                    <p:embed/>
                  </p:oleObj>
                </mc:Choice>
                <mc:Fallback>
                  <p:oleObj name="Klip" r:id="rId4" imgW="3032125" imgH="4533900" progId="MS_ClipArt_Gallery.2">
                    <p:embed/>
                    <p:pic>
                      <p:nvPicPr>
                        <p:cNvPr id="44052"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8" y="2568"/>
                          <a:ext cx="866" cy="1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5" name="WordArt 9"/>
            <p:cNvSpPr>
              <a:spLocks noChangeArrowheads="1" noChangeShapeType="1" noTextEdit="1"/>
            </p:cNvSpPr>
            <p:nvPr/>
          </p:nvSpPr>
          <p:spPr bwMode="auto">
            <a:xfrm rot="-1313655">
              <a:off x="2988" y="2980"/>
              <a:ext cx="499" cy="454"/>
            </a:xfrm>
            <a:prstGeom prst="rect">
              <a:avLst/>
            </a:prstGeom>
          </p:spPr>
          <p:txBody>
            <a:bodyPr wrap="none" fromWordArt="1">
              <a:prstTxWarp prst="textSlantUp">
                <a:avLst>
                  <a:gd name="adj" fmla="val 55556"/>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sz="3600" b="0" i="0" u="none" strike="noStrike" kern="10" cap="none" spc="0" normalizeH="0" baseline="0" noProof="0" dirty="0">
                  <a:ln w="9525">
                    <a:solidFill>
                      <a:srgbClr val="000000"/>
                    </a:solidFill>
                    <a:round/>
                    <a:headEnd/>
                    <a:tailEnd/>
                  </a:ln>
                  <a:solidFill>
                    <a:prstClr val="white"/>
                  </a:solidFill>
                  <a:effectLst/>
                  <a:uLnTx/>
                  <a:uFillTx/>
                  <a:latin typeface="Arial Black"/>
                  <a:cs typeface="Arial" charset="0"/>
                </a:rPr>
                <a:t>GÜMRÜK</a:t>
              </a:r>
            </a:p>
          </p:txBody>
        </p:sp>
      </p:grpSp>
      <p:sp>
        <p:nvSpPr>
          <p:cNvPr id="86" name="AutoShape 10"/>
          <p:cNvSpPr>
            <a:spLocks noChangeArrowheads="1"/>
          </p:cNvSpPr>
          <p:nvPr/>
        </p:nvSpPr>
        <p:spPr bwMode="auto">
          <a:xfrm>
            <a:off x="6977559" y="2668349"/>
            <a:ext cx="1440000" cy="540000"/>
          </a:xfrm>
          <a:prstGeom prst="roundRect">
            <a:avLst>
              <a:gd name="adj" fmla="val 16667"/>
            </a:avLst>
          </a:prstGeom>
          <a:solidFill>
            <a:srgbClr val="00B0F0"/>
          </a:solidFill>
          <a:ln w="25400" cap="flat" cmpd="sng" algn="ctr">
            <a:solidFill>
              <a:srgbClr val="0070C0"/>
            </a:solidFill>
            <a:prstDash val="solid"/>
            <a:headEnd/>
            <a:tailEnd/>
          </a:ln>
          <a:effectLst/>
        </p:spPr>
        <p:txBody>
          <a:bodyPr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ÜRETİM</a:t>
            </a:r>
          </a:p>
        </p:txBody>
      </p:sp>
      <p:sp>
        <p:nvSpPr>
          <p:cNvPr id="87" name="AutoShape 12"/>
          <p:cNvSpPr>
            <a:spLocks noChangeArrowheads="1"/>
          </p:cNvSpPr>
          <p:nvPr/>
        </p:nvSpPr>
        <p:spPr bwMode="auto">
          <a:xfrm>
            <a:off x="8853488" y="2668349"/>
            <a:ext cx="1440000" cy="540000"/>
          </a:xfrm>
          <a:prstGeom prst="roundRect">
            <a:avLst>
              <a:gd name="adj" fmla="val 16667"/>
            </a:avLst>
          </a:prstGeom>
          <a:solidFill>
            <a:srgbClr val="00B0F0"/>
          </a:solidFill>
          <a:ln w="25400" cap="flat" cmpd="sng" algn="ctr">
            <a:solidFill>
              <a:srgbClr val="0070C0"/>
            </a:solidFill>
            <a:prstDash val="solid"/>
            <a:headEnd/>
            <a:tailEnd/>
          </a:ln>
          <a:effectLst/>
        </p:spPr>
        <p:txBody>
          <a:bodyPr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İHRACAT</a:t>
            </a:r>
          </a:p>
        </p:txBody>
      </p:sp>
      <p:sp>
        <p:nvSpPr>
          <p:cNvPr id="88" name="AutoShape 14"/>
          <p:cNvSpPr>
            <a:spLocks noChangeArrowheads="1"/>
          </p:cNvSpPr>
          <p:nvPr/>
        </p:nvSpPr>
        <p:spPr bwMode="auto">
          <a:xfrm>
            <a:off x="8853488" y="3697062"/>
            <a:ext cx="1440000" cy="540000"/>
          </a:xfrm>
          <a:prstGeom prst="roundRect">
            <a:avLst>
              <a:gd name="adj" fmla="val 16667"/>
            </a:avLst>
          </a:prstGeom>
          <a:solidFill>
            <a:srgbClr val="00B0F0"/>
          </a:solidFill>
          <a:ln w="25400" cap="flat" cmpd="sng" algn="ctr">
            <a:solidFill>
              <a:srgbClr val="0070C0"/>
            </a:solidFill>
            <a:prstDash val="solid"/>
            <a:headEnd/>
            <a:tailEnd/>
          </a:ln>
          <a:effectLst/>
        </p:spPr>
        <p:txBody>
          <a:bodyPr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BELGE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tr-TR" altLang="tr-TR" sz="1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KAPATMA</a:t>
            </a:r>
          </a:p>
        </p:txBody>
      </p:sp>
      <p:sp>
        <p:nvSpPr>
          <p:cNvPr id="89" name="AutoShape 16"/>
          <p:cNvSpPr>
            <a:spLocks noChangeArrowheads="1"/>
          </p:cNvSpPr>
          <p:nvPr/>
        </p:nvSpPr>
        <p:spPr bwMode="auto">
          <a:xfrm>
            <a:off x="8853488" y="4725775"/>
            <a:ext cx="1440000" cy="540000"/>
          </a:xfrm>
          <a:prstGeom prst="roundRect">
            <a:avLst>
              <a:gd name="adj" fmla="val 16667"/>
            </a:avLst>
          </a:prstGeom>
          <a:solidFill>
            <a:srgbClr val="0070C0"/>
          </a:solidFill>
          <a:ln w="9525" algn="ctr">
            <a:solidFill>
              <a:srgbClr val="002060"/>
            </a:solidFill>
            <a:round/>
            <a:headEnd/>
            <a:tailEnd/>
          </a:ln>
          <a:effectLst/>
        </p:spPr>
        <p:txBody>
          <a:bodyPr anchor="ctr">
            <a:spAutoFit/>
          </a:bodyPr>
          <a:lstStyle/>
          <a:p>
            <a:pPr algn="ctr" fontAlgn="base">
              <a:spcBef>
                <a:spcPct val="0"/>
              </a:spcBef>
              <a:spcAft>
                <a:spcPct val="0"/>
              </a:spcAft>
            </a:pPr>
            <a:r>
              <a:rPr lang="tr-TR" altLang="tr-TR" sz="1400" b="1" dirty="0">
                <a:solidFill>
                  <a:prstClr val="white"/>
                </a:solidFill>
                <a:latin typeface="Arial" panose="020B0604020202020204" pitchFamily="34" charset="0"/>
                <a:cs typeface="Arial" panose="020B0604020202020204" pitchFamily="34" charset="0"/>
              </a:rPr>
              <a:t>VERGİLER</a:t>
            </a:r>
          </a:p>
          <a:p>
            <a:pPr algn="ctr" fontAlgn="base">
              <a:spcBef>
                <a:spcPct val="0"/>
              </a:spcBef>
              <a:spcAft>
                <a:spcPct val="0"/>
              </a:spcAft>
            </a:pPr>
            <a:r>
              <a:rPr lang="tr-TR" altLang="tr-TR" sz="1400" b="1" dirty="0">
                <a:solidFill>
                  <a:prstClr val="white"/>
                </a:solidFill>
                <a:latin typeface="Arial" panose="020B0604020202020204" pitchFamily="34" charset="0"/>
                <a:cs typeface="Arial" panose="020B0604020202020204" pitchFamily="34" charset="0"/>
              </a:rPr>
              <a:t>İADE</a:t>
            </a:r>
          </a:p>
        </p:txBody>
      </p:sp>
      <p:grpSp>
        <p:nvGrpSpPr>
          <p:cNvPr id="90" name="Group 22"/>
          <p:cNvGrpSpPr>
            <a:grpSpLocks/>
          </p:cNvGrpSpPr>
          <p:nvPr/>
        </p:nvGrpSpPr>
        <p:grpSpPr bwMode="auto">
          <a:xfrm>
            <a:off x="4467226" y="3215643"/>
            <a:ext cx="3922712" cy="1076325"/>
            <a:chOff x="1843" y="2334"/>
            <a:chExt cx="2471" cy="678"/>
          </a:xfrm>
          <a:solidFill>
            <a:srgbClr val="0070C0"/>
          </a:solidFill>
        </p:grpSpPr>
        <p:sp>
          <p:nvSpPr>
            <p:cNvPr id="91" name="AutoShape 19"/>
            <p:cNvSpPr>
              <a:spLocks noChangeArrowheads="1"/>
            </p:cNvSpPr>
            <p:nvPr/>
          </p:nvSpPr>
          <p:spPr bwMode="auto">
            <a:xfrm rot="-5400000">
              <a:off x="2761" y="1416"/>
              <a:ext cx="635" cy="2471"/>
            </a:xfrm>
            <a:prstGeom prst="curvedRightArrow">
              <a:avLst>
                <a:gd name="adj1" fmla="val 18790"/>
                <a:gd name="adj2" fmla="val 136323"/>
                <a:gd name="adj3" fmla="val 27560"/>
              </a:avLst>
            </a:prstGeom>
            <a:grpFill/>
            <a:ln w="9525">
              <a:solidFill>
                <a:srgbClr val="002060"/>
              </a:solidFill>
              <a:miter lim="800000"/>
              <a:headEnd/>
              <a:tailEnd/>
            </a:ln>
            <a:effectLst/>
          </p:spPr>
          <p:txBody>
            <a:bodyPr anchor="ctr">
              <a:spAutoFit/>
            </a:bodyPr>
            <a:lstStyle/>
            <a:p>
              <a:pPr fontAlgn="base">
                <a:spcBef>
                  <a:spcPct val="0"/>
                </a:spcBef>
                <a:spcAft>
                  <a:spcPct val="0"/>
                </a:spcAft>
              </a:pPr>
              <a:endParaRPr lang="tr-TR" altLang="tr-TR">
                <a:solidFill>
                  <a:srgbClr val="494949"/>
                </a:solidFill>
                <a:latin typeface="Arial" charset="0"/>
                <a:cs typeface="Arial" charset="0"/>
              </a:endParaRPr>
            </a:p>
          </p:txBody>
        </p:sp>
        <p:sp>
          <p:nvSpPr>
            <p:cNvPr id="92" name="AutoShape 20"/>
            <p:cNvSpPr>
              <a:spLocks noChangeArrowheads="1"/>
            </p:cNvSpPr>
            <p:nvPr/>
          </p:nvSpPr>
          <p:spPr bwMode="auto">
            <a:xfrm>
              <a:off x="2305" y="2699"/>
              <a:ext cx="1255" cy="313"/>
            </a:xfrm>
            <a:prstGeom prst="roundRect">
              <a:avLst>
                <a:gd name="adj" fmla="val 16667"/>
              </a:avLst>
            </a:prstGeom>
            <a:solidFill>
              <a:srgbClr val="0070C0"/>
            </a:solidFill>
            <a:ln w="9525">
              <a:solidFill>
                <a:srgbClr val="002060"/>
              </a:solidFill>
              <a:round/>
              <a:headEnd/>
              <a:tailEnd/>
            </a:ln>
            <a:effectLst/>
          </p:spPr>
          <p:txBody>
            <a:bodyPr lIns="0" tIns="108000" rIns="0" bIns="108000" anchor="ctr">
              <a:spAutoFit/>
            </a:bodyPr>
            <a:lstStyle/>
            <a:p>
              <a:pPr algn="ctr" fontAlgn="base">
                <a:spcBef>
                  <a:spcPct val="0"/>
                </a:spcBef>
                <a:spcAft>
                  <a:spcPct val="0"/>
                </a:spcAft>
              </a:pPr>
              <a:r>
                <a:rPr lang="tr-TR" altLang="tr-TR" sz="1500" b="1" dirty="0">
                  <a:solidFill>
                    <a:prstClr val="white"/>
                  </a:solidFill>
                  <a:latin typeface="Verdana" pitchFamily="34" charset="0"/>
                  <a:cs typeface="Arial" charset="0"/>
                </a:rPr>
                <a:t>VERGİ-KDV-FON</a:t>
              </a:r>
            </a:p>
          </p:txBody>
        </p:sp>
      </p:grpSp>
      <p:cxnSp>
        <p:nvCxnSpPr>
          <p:cNvPr id="93" name="Düz Ok Bağlayıcısı 92"/>
          <p:cNvCxnSpPr>
            <a:stCxn id="82" idx="3"/>
            <a:endCxn id="81" idx="1"/>
          </p:cNvCxnSpPr>
          <p:nvPr/>
        </p:nvCxnSpPr>
        <p:spPr>
          <a:xfrm>
            <a:off x="3376751" y="2938349"/>
            <a:ext cx="585649" cy="0"/>
          </a:xfrm>
          <a:prstGeom prst="straightConnector1">
            <a:avLst/>
          </a:prstGeom>
          <a:noFill/>
          <a:ln w="38100" cap="flat" cmpd="sng" algn="ctr">
            <a:solidFill>
              <a:srgbClr val="0070C0"/>
            </a:solidFill>
            <a:prstDash val="solid"/>
            <a:tailEnd type="triangle"/>
          </a:ln>
          <a:effectLst/>
        </p:spPr>
      </p:cxnSp>
      <p:cxnSp>
        <p:nvCxnSpPr>
          <p:cNvPr id="94" name="Düz Ok Bağlayıcısı 93"/>
          <p:cNvCxnSpPr>
            <a:stCxn id="81" idx="3"/>
          </p:cNvCxnSpPr>
          <p:nvPr/>
        </p:nvCxnSpPr>
        <p:spPr>
          <a:xfrm>
            <a:off x="5402400" y="2938349"/>
            <a:ext cx="360000" cy="0"/>
          </a:xfrm>
          <a:prstGeom prst="straightConnector1">
            <a:avLst/>
          </a:prstGeom>
          <a:noFill/>
          <a:ln w="38100" cap="flat" cmpd="sng" algn="ctr">
            <a:solidFill>
              <a:srgbClr val="0070C0"/>
            </a:solidFill>
            <a:prstDash val="solid"/>
            <a:tailEnd type="triangle"/>
          </a:ln>
          <a:effectLst/>
        </p:spPr>
      </p:cxnSp>
      <p:cxnSp>
        <p:nvCxnSpPr>
          <p:cNvPr id="95" name="Düz Ok Bağlayıcısı 94"/>
          <p:cNvCxnSpPr>
            <a:endCxn id="86" idx="1"/>
          </p:cNvCxnSpPr>
          <p:nvPr/>
        </p:nvCxnSpPr>
        <p:spPr>
          <a:xfrm>
            <a:off x="6545511" y="2938349"/>
            <a:ext cx="432048" cy="0"/>
          </a:xfrm>
          <a:prstGeom prst="straightConnector1">
            <a:avLst/>
          </a:prstGeom>
          <a:noFill/>
          <a:ln w="38100" cap="flat" cmpd="sng" algn="ctr">
            <a:solidFill>
              <a:srgbClr val="0070C0"/>
            </a:solidFill>
            <a:prstDash val="solid"/>
            <a:tailEnd type="triangle"/>
          </a:ln>
          <a:effectLst/>
        </p:spPr>
      </p:cxnSp>
      <p:cxnSp>
        <p:nvCxnSpPr>
          <p:cNvPr id="96" name="Düz Ok Bağlayıcısı 95"/>
          <p:cNvCxnSpPr>
            <a:stCxn id="86" idx="3"/>
            <a:endCxn id="87" idx="1"/>
          </p:cNvCxnSpPr>
          <p:nvPr/>
        </p:nvCxnSpPr>
        <p:spPr>
          <a:xfrm>
            <a:off x="8417559" y="2938349"/>
            <a:ext cx="435929" cy="0"/>
          </a:xfrm>
          <a:prstGeom prst="straightConnector1">
            <a:avLst/>
          </a:prstGeom>
          <a:noFill/>
          <a:ln w="38100" cap="flat" cmpd="sng" algn="ctr">
            <a:solidFill>
              <a:srgbClr val="0070C0"/>
            </a:solidFill>
            <a:prstDash val="solid"/>
            <a:tailEnd type="triangle"/>
          </a:ln>
          <a:effectLst/>
        </p:spPr>
      </p:cxnSp>
      <p:cxnSp>
        <p:nvCxnSpPr>
          <p:cNvPr id="97" name="Düz Ok Bağlayıcısı 96"/>
          <p:cNvCxnSpPr>
            <a:stCxn id="87" idx="2"/>
            <a:endCxn id="88" idx="0"/>
          </p:cNvCxnSpPr>
          <p:nvPr/>
        </p:nvCxnSpPr>
        <p:spPr>
          <a:xfrm>
            <a:off x="9573488" y="3208349"/>
            <a:ext cx="0" cy="488713"/>
          </a:xfrm>
          <a:prstGeom prst="straightConnector1">
            <a:avLst/>
          </a:prstGeom>
          <a:noFill/>
          <a:ln w="38100" cap="flat" cmpd="sng" algn="ctr">
            <a:solidFill>
              <a:srgbClr val="0070C0"/>
            </a:solidFill>
            <a:prstDash val="solid"/>
            <a:tailEnd type="triangle"/>
          </a:ln>
          <a:effectLst/>
        </p:spPr>
      </p:cxnSp>
      <p:cxnSp>
        <p:nvCxnSpPr>
          <p:cNvPr id="98" name="Düz Ok Bağlayıcısı 97"/>
          <p:cNvCxnSpPr>
            <a:stCxn id="88" idx="2"/>
            <a:endCxn id="89" idx="0"/>
          </p:cNvCxnSpPr>
          <p:nvPr/>
        </p:nvCxnSpPr>
        <p:spPr>
          <a:xfrm>
            <a:off x="9573488" y="4237062"/>
            <a:ext cx="0" cy="488713"/>
          </a:xfrm>
          <a:prstGeom prst="straightConnector1">
            <a:avLst/>
          </a:prstGeom>
          <a:noFill/>
          <a:ln w="38100" cap="flat" cmpd="sng" algn="ctr">
            <a:solidFill>
              <a:srgbClr val="0070C0"/>
            </a:solidFill>
            <a:prstDash val="solid"/>
            <a:tailEnd type="triangle"/>
          </a:ln>
          <a:effectLst/>
        </p:spPr>
      </p:cxnSp>
      <p:sp>
        <p:nvSpPr>
          <p:cNvPr id="4" name="Dikdörtgen 3"/>
          <p:cNvSpPr/>
          <p:nvPr/>
        </p:nvSpPr>
        <p:spPr>
          <a:xfrm>
            <a:off x="4625128" y="1334571"/>
            <a:ext cx="2723823" cy="369332"/>
          </a:xfrm>
          <a:prstGeom prst="rect">
            <a:avLst/>
          </a:prstGeom>
        </p:spPr>
        <p:txBody>
          <a:bodyPr wrap="none">
            <a:spAutoFit/>
          </a:bodyPr>
          <a:lstStyle/>
          <a:p>
            <a:pPr lvl="0">
              <a:defRPr/>
            </a:pPr>
            <a:r>
              <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GERİ ÖDEME SİSTEMİ</a:t>
            </a:r>
          </a:p>
        </p:txBody>
      </p:sp>
    </p:spTree>
    <p:extLst>
      <p:ext uri="{BB962C8B-B14F-4D97-AF65-F5344CB8AC3E}">
        <p14:creationId xmlns:p14="http://schemas.microsoft.com/office/powerpoint/2010/main" val="424924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Effect transition="in" filter="wipe(left)">
                                      <p:cBhvr>
                                        <p:cTn id="11" dur="500"/>
                                        <p:tgtEl>
                                          <p:spTgt spid="9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1"/>
                                        </p:tgtEl>
                                        <p:attrNameLst>
                                          <p:attrName>style.visibility</p:attrName>
                                        </p:attrNameLst>
                                      </p:cBhvr>
                                      <p:to>
                                        <p:strVal val="visible"/>
                                      </p:to>
                                    </p:set>
                                    <p:animEffect transition="in" filter="wipe(left)">
                                      <p:cBhvr>
                                        <p:cTn id="15" dur="500"/>
                                        <p:tgtEl>
                                          <p:spTgt spid="81"/>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94"/>
                                        </p:tgtEl>
                                        <p:attrNameLst>
                                          <p:attrName>style.visibility</p:attrName>
                                        </p:attrNameLst>
                                      </p:cBhvr>
                                      <p:to>
                                        <p:strVal val="visible"/>
                                      </p:to>
                                    </p:set>
                                    <p:animEffect transition="in" filter="wipe(left)">
                                      <p:cBhvr>
                                        <p:cTn id="19" dur="500"/>
                                        <p:tgtEl>
                                          <p:spTgt spid="94"/>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83"/>
                                        </p:tgtEl>
                                        <p:attrNameLst>
                                          <p:attrName>style.visibility</p:attrName>
                                        </p:attrNameLst>
                                      </p:cBhvr>
                                      <p:to>
                                        <p:strVal val="visible"/>
                                      </p:to>
                                    </p:set>
                                    <p:animEffect transition="in" filter="wipe(left)">
                                      <p:cBhvr>
                                        <p:cTn id="23" dur="500"/>
                                        <p:tgtEl>
                                          <p:spTgt spid="8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95"/>
                                        </p:tgtEl>
                                        <p:attrNameLst>
                                          <p:attrName>style.visibility</p:attrName>
                                        </p:attrNameLst>
                                      </p:cBhvr>
                                      <p:to>
                                        <p:strVal val="visible"/>
                                      </p:to>
                                    </p:set>
                                    <p:animEffect transition="in" filter="wipe(left)">
                                      <p:cBhvr>
                                        <p:cTn id="28" dur="500"/>
                                        <p:tgtEl>
                                          <p:spTgt spid="95"/>
                                        </p:tgtEl>
                                      </p:cBhvr>
                                    </p:animEffect>
                                  </p:childTnLst>
                                </p:cTn>
                              </p:par>
                              <p:par>
                                <p:cTn id="29" presetID="22" presetClass="entr" presetSubtype="8" fill="hold" nodeType="with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wipe(left)">
                                      <p:cBhvr>
                                        <p:cTn id="31" dur="500"/>
                                        <p:tgtEl>
                                          <p:spTgt spid="9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86"/>
                                        </p:tgtEl>
                                        <p:attrNameLst>
                                          <p:attrName>style.visibility</p:attrName>
                                        </p:attrNameLst>
                                      </p:cBhvr>
                                      <p:to>
                                        <p:strVal val="visible"/>
                                      </p:to>
                                    </p:set>
                                    <p:animEffect transition="in" filter="wipe(left)">
                                      <p:cBhvr>
                                        <p:cTn id="34" dur="500"/>
                                        <p:tgtEl>
                                          <p:spTgt spid="8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6"/>
                                        </p:tgtEl>
                                        <p:attrNameLst>
                                          <p:attrName>style.visibility</p:attrName>
                                        </p:attrNameLst>
                                      </p:cBhvr>
                                      <p:to>
                                        <p:strVal val="visible"/>
                                      </p:to>
                                    </p:set>
                                    <p:animEffect transition="in" filter="wipe(left)">
                                      <p:cBhvr>
                                        <p:cTn id="39" dur="500"/>
                                        <p:tgtEl>
                                          <p:spTgt spid="96"/>
                                        </p:tgtEl>
                                      </p:cBhvr>
                                    </p:animEffect>
                                  </p:childTnLst>
                                </p:cTn>
                              </p:par>
                            </p:childTnLst>
                          </p:cTn>
                        </p:par>
                        <p:par>
                          <p:cTn id="40" fill="hold">
                            <p:stCondLst>
                              <p:cond delay="500"/>
                            </p:stCondLst>
                            <p:childTnLst>
                              <p:par>
                                <p:cTn id="41" presetID="22" presetClass="entr" presetSubtype="8" fill="hold" grpId="0" nodeType="afterEffect">
                                  <p:stCondLst>
                                    <p:cond delay="0"/>
                                  </p:stCondLst>
                                  <p:childTnLst>
                                    <p:set>
                                      <p:cBhvr>
                                        <p:cTn id="42" dur="1" fill="hold">
                                          <p:stCondLst>
                                            <p:cond delay="0"/>
                                          </p:stCondLst>
                                        </p:cTn>
                                        <p:tgtEl>
                                          <p:spTgt spid="87"/>
                                        </p:tgtEl>
                                        <p:attrNameLst>
                                          <p:attrName>style.visibility</p:attrName>
                                        </p:attrNameLst>
                                      </p:cBhvr>
                                      <p:to>
                                        <p:strVal val="visible"/>
                                      </p:to>
                                    </p:set>
                                    <p:animEffect transition="in" filter="wipe(left)">
                                      <p:cBhvr>
                                        <p:cTn id="43" dur="500"/>
                                        <p:tgtEl>
                                          <p:spTgt spid="87"/>
                                        </p:tgtEl>
                                      </p:cBhvr>
                                    </p:animEffect>
                                  </p:childTnLst>
                                </p:cTn>
                              </p:par>
                            </p:childTnLst>
                          </p:cTn>
                        </p:par>
                        <p:par>
                          <p:cTn id="44" fill="hold">
                            <p:stCondLst>
                              <p:cond delay="1000"/>
                            </p:stCondLst>
                            <p:childTnLst>
                              <p:par>
                                <p:cTn id="45" presetID="22" presetClass="entr" presetSubtype="1" fill="hold" nodeType="afterEffect">
                                  <p:stCondLst>
                                    <p:cond delay="0"/>
                                  </p:stCondLst>
                                  <p:childTnLst>
                                    <p:set>
                                      <p:cBhvr>
                                        <p:cTn id="46" dur="1" fill="hold">
                                          <p:stCondLst>
                                            <p:cond delay="0"/>
                                          </p:stCondLst>
                                        </p:cTn>
                                        <p:tgtEl>
                                          <p:spTgt spid="97"/>
                                        </p:tgtEl>
                                        <p:attrNameLst>
                                          <p:attrName>style.visibility</p:attrName>
                                        </p:attrNameLst>
                                      </p:cBhvr>
                                      <p:to>
                                        <p:strVal val="visible"/>
                                      </p:to>
                                    </p:set>
                                    <p:animEffect transition="in" filter="wipe(up)">
                                      <p:cBhvr>
                                        <p:cTn id="47" dur="500"/>
                                        <p:tgtEl>
                                          <p:spTgt spid="97"/>
                                        </p:tgtEl>
                                      </p:cBhvr>
                                    </p:animEffect>
                                  </p:childTnLst>
                                </p:cTn>
                              </p:par>
                            </p:childTnLst>
                          </p:cTn>
                        </p:par>
                        <p:par>
                          <p:cTn id="48" fill="hold">
                            <p:stCondLst>
                              <p:cond delay="1500"/>
                            </p:stCondLst>
                            <p:childTnLst>
                              <p:par>
                                <p:cTn id="49" presetID="22" presetClass="entr" presetSubtype="8"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wipe(left)">
                                      <p:cBhvr>
                                        <p:cTn id="51" dur="500"/>
                                        <p:tgtEl>
                                          <p:spTgt spid="88"/>
                                        </p:tgtEl>
                                      </p:cBhvr>
                                    </p:animEffect>
                                  </p:childTnLst>
                                </p:cTn>
                              </p:par>
                            </p:childTnLst>
                          </p:cTn>
                        </p:par>
                        <p:par>
                          <p:cTn id="52" fill="hold">
                            <p:stCondLst>
                              <p:cond delay="2000"/>
                            </p:stCondLst>
                            <p:childTnLst>
                              <p:par>
                                <p:cTn id="53" presetID="22" presetClass="entr" presetSubtype="1" fill="hold" nodeType="afterEffect">
                                  <p:stCondLst>
                                    <p:cond delay="0"/>
                                  </p:stCondLst>
                                  <p:childTnLst>
                                    <p:set>
                                      <p:cBhvr>
                                        <p:cTn id="54" dur="1" fill="hold">
                                          <p:stCondLst>
                                            <p:cond delay="0"/>
                                          </p:stCondLst>
                                        </p:cTn>
                                        <p:tgtEl>
                                          <p:spTgt spid="98"/>
                                        </p:tgtEl>
                                        <p:attrNameLst>
                                          <p:attrName>style.visibility</p:attrName>
                                        </p:attrNameLst>
                                      </p:cBhvr>
                                      <p:to>
                                        <p:strVal val="visible"/>
                                      </p:to>
                                    </p:set>
                                    <p:animEffect transition="in" filter="wipe(up)">
                                      <p:cBhvr>
                                        <p:cTn id="55" dur="500"/>
                                        <p:tgtEl>
                                          <p:spTgt spid="98"/>
                                        </p:tgtEl>
                                      </p:cBhvr>
                                    </p:animEffect>
                                  </p:childTnLst>
                                </p:cTn>
                              </p:par>
                            </p:childTnLst>
                          </p:cTn>
                        </p:par>
                        <p:par>
                          <p:cTn id="56" fill="hold">
                            <p:stCondLst>
                              <p:cond delay="2500"/>
                            </p:stCondLst>
                            <p:childTnLst>
                              <p:par>
                                <p:cTn id="57" presetID="22" presetClass="entr" presetSubtype="8" fill="hold" grpId="0" nodeType="afterEffect">
                                  <p:stCondLst>
                                    <p:cond delay="0"/>
                                  </p:stCondLst>
                                  <p:childTnLst>
                                    <p:set>
                                      <p:cBhvr>
                                        <p:cTn id="58" dur="1" fill="hold">
                                          <p:stCondLst>
                                            <p:cond delay="0"/>
                                          </p:stCondLst>
                                        </p:cTn>
                                        <p:tgtEl>
                                          <p:spTgt spid="89"/>
                                        </p:tgtEl>
                                        <p:attrNameLst>
                                          <p:attrName>style.visibility</p:attrName>
                                        </p:attrNameLst>
                                      </p:cBhvr>
                                      <p:to>
                                        <p:strVal val="visible"/>
                                      </p:to>
                                    </p:set>
                                    <p:animEffect transition="in" filter="wipe(left)">
                                      <p:cBhvr>
                                        <p:cTn id="59"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animBg="1"/>
      <p:bldP spid="86" grpId="0" animBg="1"/>
      <p:bldP spid="87" grpId="0" animBg="1"/>
      <p:bldP spid="88" grpId="0" animBg="1"/>
      <p:bldP spid="89"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24" name="Rectangle 3"/>
          <p:cNvSpPr txBox="1">
            <a:spLocks noChangeArrowheads="1"/>
          </p:cNvSpPr>
          <p:nvPr/>
        </p:nvSpPr>
        <p:spPr>
          <a:xfrm>
            <a:off x="1843987" y="1659538"/>
            <a:ext cx="8429684"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tr-TR" altLang="tr-TR" sz="3600" b="1" dirty="0">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II - Yurt İçi Alım </a:t>
            </a:r>
            <a:r>
              <a:rPr lang="tr-TR" altLang="tr-TR" sz="3600" b="1" dirty="0">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sym typeface="Wingdings" pitchFamily="2" charset="2"/>
              </a:rPr>
              <a:t> İhracat</a:t>
            </a:r>
            <a:endParaRPr lang="tr-TR" altLang="tr-TR"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DİİB kapsamında yapılmaktadır.</a:t>
            </a:r>
          </a:p>
          <a:p>
            <a:pPr marL="0" indent="0" algn="just">
              <a:buFont typeface="Arial" panose="020B0604020202020204" pitchFamily="34" charset="0"/>
              <a:buNone/>
            </a:pPr>
            <a:endParaRPr lang="tr-TR" altLang="tr-TR" sz="12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İki şekilde ortaya çıkar:</a:t>
            </a:r>
          </a:p>
          <a:p>
            <a:pPr lvl="1" algn="just"/>
            <a:r>
              <a:rPr lang="tr-TR" altLang="tr-TR" dirty="0">
                <a:latin typeface="Times New Roman" panose="02020603050405020304" pitchFamily="18" charset="0"/>
                <a:cs typeface="Times New Roman" panose="02020603050405020304" pitchFamily="18" charset="0"/>
              </a:rPr>
              <a:t>KDV’de tecil-terkin sistemi</a:t>
            </a:r>
          </a:p>
          <a:p>
            <a:pPr lvl="1" algn="just"/>
            <a:r>
              <a:rPr lang="tr-TR" altLang="tr-TR" dirty="0">
                <a:latin typeface="Times New Roman" panose="02020603050405020304" pitchFamily="18" charset="0"/>
                <a:cs typeface="Times New Roman" panose="02020603050405020304" pitchFamily="18" charset="0"/>
              </a:rPr>
              <a:t>Türkiye Şeker Kurumunca tespit edilen şeker fabrikalarından şeker alımı ve Toprak Mahsulleri Ofisi’nden hububat alımı</a:t>
            </a:r>
          </a:p>
        </p:txBody>
      </p:sp>
    </p:spTree>
    <p:extLst>
      <p:ext uri="{BB962C8B-B14F-4D97-AF65-F5344CB8AC3E}">
        <p14:creationId xmlns:p14="http://schemas.microsoft.com/office/powerpoint/2010/main" val="4157647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9" name="Rectangle 3"/>
          <p:cNvSpPr txBox="1">
            <a:spLocks noChangeArrowheads="1"/>
          </p:cNvSpPr>
          <p:nvPr/>
        </p:nvSpPr>
        <p:spPr>
          <a:xfrm>
            <a:off x="685800" y="1447800"/>
            <a:ext cx="10667999" cy="5224482"/>
          </a:xfrm>
          <a:prstGeom prst="rect">
            <a:avLst/>
          </a:prstGeom>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eaLnBrk="1" fontAlgn="auto" hangingPunct="1">
              <a:spcBef>
                <a:spcPts val="0"/>
              </a:spcBef>
              <a:spcAft>
                <a:spcPts val="0"/>
              </a:spcAft>
              <a:buNone/>
            </a:pPr>
            <a:r>
              <a:rPr lang="tr-T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KDV’DE TECİL TERKİN SİSTEMİ </a:t>
            </a:r>
          </a:p>
          <a:p>
            <a:pPr marL="0" lvl="0" indent="0" algn="ctr" eaLnBrk="1" fontAlgn="auto" hangingPunct="1">
              <a:spcBef>
                <a:spcPts val="0"/>
              </a:spcBef>
              <a:spcAft>
                <a:spcPts val="0"/>
              </a:spcAft>
              <a:buNone/>
            </a:pPr>
            <a:endParaRPr lang="tr-TR" sz="24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tr-TR" altLang="tr-TR" dirty="0">
                <a:latin typeface="Times New Roman" panose="02020603050405020304" pitchFamily="18" charset="0"/>
                <a:cs typeface="Times New Roman" panose="02020603050405020304" pitchFamily="18" charset="0"/>
              </a:rPr>
              <a:t>Bu sistem kapsamında, </a:t>
            </a:r>
            <a:r>
              <a:rPr lang="tr-TR" altLang="tr-TR" dirty="0" err="1">
                <a:latin typeface="Times New Roman" panose="02020603050405020304" pitchFamily="18" charset="0"/>
                <a:cs typeface="Times New Roman" panose="02020603050405020304" pitchFamily="18" charset="0"/>
              </a:rPr>
              <a:t>DİİB’de</a:t>
            </a:r>
            <a:r>
              <a:rPr lang="tr-TR" altLang="tr-TR" dirty="0">
                <a:latin typeface="Times New Roman" panose="02020603050405020304" pitchFamily="18" charset="0"/>
                <a:cs typeface="Times New Roman" panose="02020603050405020304" pitchFamily="18" charset="0"/>
              </a:rPr>
              <a:t> yer alan madde ve malzemelerin yurt içinden </a:t>
            </a:r>
            <a:r>
              <a:rPr lang="tr-TR" altLang="tr-TR" b="1" dirty="0">
                <a:latin typeface="Times New Roman" panose="02020603050405020304" pitchFamily="18" charset="0"/>
                <a:cs typeface="Times New Roman" panose="02020603050405020304" pitchFamily="18" charset="0"/>
              </a:rPr>
              <a:t>KDV ödenmeksizin</a:t>
            </a:r>
            <a:r>
              <a:rPr lang="tr-TR" altLang="tr-TR" dirty="0">
                <a:latin typeface="Times New Roman" panose="02020603050405020304" pitchFamily="18" charset="0"/>
                <a:cs typeface="Times New Roman" panose="02020603050405020304" pitchFamily="18" charset="0"/>
              </a:rPr>
              <a:t> alımına imkan tanınmaktadır.</a:t>
            </a:r>
          </a:p>
          <a:p>
            <a:pPr marL="0" indent="0" algn="just">
              <a:buFont typeface="Arial" panose="020B0604020202020204" pitchFamily="34" charset="0"/>
              <a:buNone/>
            </a:pPr>
            <a:endParaRPr lang="tr-TR" altLang="tr-TR" sz="1200" dirty="0">
              <a:latin typeface="Times New Roman" panose="02020603050405020304" pitchFamily="18" charset="0"/>
              <a:cs typeface="Times New Roman" panose="02020603050405020304" pitchFamily="18" charset="0"/>
            </a:endParaRPr>
          </a:p>
          <a:p>
            <a:pPr algn="just"/>
            <a:r>
              <a:rPr lang="tr-TR" altLang="tr-TR" dirty="0">
                <a:latin typeface="Times New Roman" panose="02020603050405020304" pitchFamily="18" charset="0"/>
                <a:cs typeface="Times New Roman" panose="02020603050405020304" pitchFamily="18" charset="0"/>
              </a:rPr>
              <a:t>Tecil-terkin kapsamında satın alınan mallardan üretilen ihraç eşyasının </a:t>
            </a:r>
            <a:r>
              <a:rPr lang="tr-TR" altLang="tr-TR" dirty="0" err="1">
                <a:latin typeface="Times New Roman" panose="02020603050405020304" pitchFamily="18" charset="0"/>
                <a:cs typeface="Times New Roman" panose="02020603050405020304" pitchFamily="18" charset="0"/>
              </a:rPr>
              <a:t>DİİB’de</a:t>
            </a:r>
            <a:r>
              <a:rPr lang="tr-TR" altLang="tr-TR" dirty="0">
                <a:latin typeface="Times New Roman" panose="02020603050405020304" pitchFamily="18" charset="0"/>
                <a:cs typeface="Times New Roman" panose="02020603050405020304" pitchFamily="18" charset="0"/>
              </a:rPr>
              <a:t> belirtilen süre ve şartlara uygun olarak ihraç edilmemesi halinde; </a:t>
            </a:r>
            <a:r>
              <a:rPr lang="tr-TR" altLang="tr-TR" b="1" dirty="0">
                <a:latin typeface="Times New Roman" panose="02020603050405020304" pitchFamily="18" charset="0"/>
                <a:cs typeface="Times New Roman" panose="02020603050405020304" pitchFamily="18" charset="0"/>
              </a:rPr>
              <a:t>tecil edilen KDV ile vergi </a:t>
            </a:r>
            <a:r>
              <a:rPr lang="tr-TR" altLang="tr-TR" b="1" dirty="0" err="1">
                <a:latin typeface="Times New Roman" panose="02020603050405020304" pitchFamily="18" charset="0"/>
                <a:cs typeface="Times New Roman" panose="02020603050405020304" pitchFamily="18" charset="0"/>
              </a:rPr>
              <a:t>ziyaı</a:t>
            </a:r>
            <a:r>
              <a:rPr lang="tr-TR" altLang="tr-TR" b="1" dirty="0">
                <a:latin typeface="Times New Roman" panose="02020603050405020304" pitchFamily="18" charset="0"/>
                <a:cs typeface="Times New Roman" panose="02020603050405020304" pitchFamily="18" charset="0"/>
              </a:rPr>
              <a:t> cezası ve gecikme faizi </a:t>
            </a:r>
            <a:r>
              <a:rPr lang="tr-TR" altLang="tr-TR" dirty="0">
                <a:latin typeface="Times New Roman" panose="02020603050405020304" pitchFamily="18" charset="0"/>
                <a:cs typeface="Times New Roman" panose="02020603050405020304" pitchFamily="18" charset="0"/>
              </a:rPr>
              <a:t>alıcıdan tahsil edilir.</a:t>
            </a:r>
          </a:p>
          <a:p>
            <a:pPr algn="just"/>
            <a:endParaRPr lang="tr-TR" altLang="tr-TR" dirty="0"/>
          </a:p>
        </p:txBody>
      </p:sp>
    </p:spTree>
    <p:extLst>
      <p:ext uri="{BB962C8B-B14F-4D97-AF65-F5344CB8AC3E}">
        <p14:creationId xmlns:p14="http://schemas.microsoft.com/office/powerpoint/2010/main" val="36195228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DAHİLDE İŞLEME REJİMİNİN </a:t>
            </a:r>
            <a:r>
              <a:rPr lang="tr-TR" sz="2400" b="1" dirty="0" err="1">
                <a:solidFill>
                  <a:schemeClr val="bg1"/>
                </a:solidFill>
                <a:effectLst>
                  <a:outerShdw blurRad="38100" dist="38100" dir="2700000" algn="tl">
                    <a:srgbClr val="000000">
                      <a:alpha val="43137"/>
                    </a:srgbClr>
                  </a:outerShdw>
                </a:effectLst>
              </a:rPr>
              <a:t>İŞLEYİŞi</a:t>
            </a:r>
            <a:endParaRPr lang="tr-TR" sz="2400" b="1" dirty="0">
              <a:solidFill>
                <a:schemeClr val="bg1"/>
              </a:solidFill>
              <a:effectLst>
                <a:outerShdw blurRad="38100" dist="38100" dir="2700000" algn="tl">
                  <a:srgbClr val="000000">
                    <a:alpha val="43137"/>
                  </a:srgbClr>
                </a:outerShdw>
              </a:effectLst>
            </a:endParaRPr>
          </a:p>
        </p:txBody>
      </p:sp>
      <p:sp>
        <p:nvSpPr>
          <p:cNvPr id="8" name="AutoShape 3"/>
          <p:cNvSpPr>
            <a:spLocks noChangeArrowheads="1"/>
          </p:cNvSpPr>
          <p:nvPr/>
        </p:nvSpPr>
        <p:spPr bwMode="auto">
          <a:xfrm>
            <a:off x="5429351" y="2437113"/>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400" b="1" dirty="0" err="1">
                <a:solidFill>
                  <a:schemeClr val="bg1"/>
                </a:solidFill>
                <a:latin typeface="Arial" panose="020B0604020202020204" pitchFamily="34" charset="0"/>
                <a:ea typeface="Verdana" panose="020B0604030504040204" pitchFamily="34" charset="0"/>
                <a:cs typeface="Arial" panose="020B0604020202020204" pitchFamily="34" charset="0"/>
              </a:rPr>
              <a:t>DİİB</a:t>
            </a:r>
            <a:r>
              <a:rPr lang="tr-TR" altLang="tr-TR" sz="1400" b="1" dirty="0">
                <a:solidFill>
                  <a:schemeClr val="bg1"/>
                </a:solidFill>
                <a:latin typeface="Arial" panose="020B0604020202020204" pitchFamily="34" charset="0"/>
                <a:ea typeface="Verdana" panose="020B0604030504040204" pitchFamily="34" charset="0"/>
                <a:cs typeface="Arial" panose="020B0604020202020204" pitchFamily="34" charset="0"/>
              </a:rPr>
              <a:t> SAHİBİ ALICI</a:t>
            </a:r>
          </a:p>
        </p:txBody>
      </p:sp>
      <p:sp>
        <p:nvSpPr>
          <p:cNvPr id="10" name="AutoShape 4"/>
          <p:cNvSpPr>
            <a:spLocks noChangeArrowheads="1"/>
          </p:cNvSpPr>
          <p:nvPr/>
        </p:nvSpPr>
        <p:spPr bwMode="auto">
          <a:xfrm>
            <a:off x="3917023" y="2300861"/>
            <a:ext cx="1656000" cy="406252"/>
          </a:xfrm>
          <a:prstGeom prst="rect">
            <a:avLst/>
          </a:prstGeom>
          <a:noFill/>
          <a:ln w="9525">
            <a:noFill/>
            <a:miter lim="800000"/>
            <a:headEnd/>
            <a:tailEnd/>
          </a:ln>
          <a:effectLst/>
        </p:spPr>
        <p:txBody>
          <a:bodyPr wrap="square" lIns="0" tIns="0" rIns="0" bIns="0" anchor="ctr">
            <a:noAutofit/>
          </a:bodyPr>
          <a:lstStyle/>
          <a:p>
            <a:pPr algn="ctr"/>
            <a:r>
              <a:rPr lang="tr-TR" altLang="tr-TR" sz="1400" b="1" dirty="0">
                <a:solidFill>
                  <a:srgbClr val="002060"/>
                </a:solidFill>
                <a:latin typeface="Arial" panose="020B0604020202020204" pitchFamily="34" charset="0"/>
                <a:cs typeface="Arial" panose="020B0604020202020204" pitchFamily="34" charset="0"/>
              </a:rPr>
              <a:t>KDV’siz satış</a:t>
            </a:r>
          </a:p>
        </p:txBody>
      </p:sp>
      <p:sp>
        <p:nvSpPr>
          <p:cNvPr id="11" name="AutoShape 12"/>
          <p:cNvSpPr>
            <a:spLocks noChangeArrowheads="1"/>
          </p:cNvSpPr>
          <p:nvPr/>
        </p:nvSpPr>
        <p:spPr bwMode="auto">
          <a:xfrm>
            <a:off x="7877463" y="2437113"/>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400" b="1" dirty="0">
                <a:solidFill>
                  <a:schemeClr val="bg1"/>
                </a:solidFill>
                <a:latin typeface="Arial" panose="020B0604020202020204" pitchFamily="34" charset="0"/>
                <a:cs typeface="Arial" panose="020B0604020202020204" pitchFamily="34" charset="0"/>
              </a:rPr>
              <a:t>İHRACAT</a:t>
            </a:r>
          </a:p>
        </p:txBody>
      </p:sp>
      <p:sp>
        <p:nvSpPr>
          <p:cNvPr id="12" name="AutoShape 14"/>
          <p:cNvSpPr>
            <a:spLocks noChangeArrowheads="1"/>
          </p:cNvSpPr>
          <p:nvPr/>
        </p:nvSpPr>
        <p:spPr bwMode="auto">
          <a:xfrm>
            <a:off x="5429351" y="3410689"/>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400" b="1" dirty="0">
                <a:solidFill>
                  <a:schemeClr val="bg1"/>
                </a:solidFill>
                <a:latin typeface="Arial" panose="020B0604020202020204" pitchFamily="34" charset="0"/>
                <a:cs typeface="Arial" panose="020B0604020202020204" pitchFamily="34" charset="0"/>
              </a:rPr>
              <a:t>YMM RAPORU</a:t>
            </a:r>
          </a:p>
        </p:txBody>
      </p:sp>
      <p:sp>
        <p:nvSpPr>
          <p:cNvPr id="13" name="AutoShape 16"/>
          <p:cNvSpPr>
            <a:spLocks noChangeArrowheads="1"/>
          </p:cNvSpPr>
          <p:nvPr/>
        </p:nvSpPr>
        <p:spPr bwMode="auto">
          <a:xfrm>
            <a:off x="5429351" y="4384265"/>
            <a:ext cx="1440000" cy="578882"/>
          </a:xfrm>
          <a:prstGeom prst="roundRect">
            <a:avLst>
              <a:gd name="adj" fmla="val 16667"/>
            </a:avLst>
          </a:prstGeom>
          <a:solidFill>
            <a:srgbClr val="0070C0"/>
          </a:solidFill>
          <a:ln w="9525" algn="ctr">
            <a:solidFill>
              <a:srgbClr val="002060"/>
            </a:solidFill>
            <a:round/>
            <a:headEnd/>
            <a:tailEnd/>
          </a:ln>
          <a:effectLst/>
        </p:spPr>
        <p:txBody>
          <a:bodyPr anchor="ctr">
            <a:spAutoFit/>
          </a:bodyPr>
          <a:lstStyle/>
          <a:p>
            <a:pPr algn="ctr"/>
            <a:r>
              <a:rPr lang="tr-TR" altLang="tr-TR" sz="1400" b="1" dirty="0">
                <a:solidFill>
                  <a:schemeClr val="bg1"/>
                </a:solidFill>
                <a:latin typeface="Arial" panose="020B0604020202020204" pitchFamily="34" charset="0"/>
                <a:cs typeface="Arial" panose="020B0604020202020204" pitchFamily="34" charset="0"/>
              </a:rPr>
              <a:t>VERGİ DAİRESİ</a:t>
            </a:r>
          </a:p>
        </p:txBody>
      </p:sp>
      <p:sp>
        <p:nvSpPr>
          <p:cNvPr id="14" name="AutoShape 23"/>
          <p:cNvSpPr>
            <a:spLocks noChangeArrowheads="1"/>
          </p:cNvSpPr>
          <p:nvPr/>
        </p:nvSpPr>
        <p:spPr bwMode="auto">
          <a:xfrm>
            <a:off x="2615139" y="2437113"/>
            <a:ext cx="1440000" cy="540000"/>
          </a:xfrm>
          <a:prstGeom prst="roundRect">
            <a:avLst>
              <a:gd name="adj" fmla="val 16667"/>
            </a:avLst>
          </a:prstGeom>
          <a:solidFill>
            <a:srgbClr val="00B0F0"/>
          </a:solidFill>
          <a:ln>
            <a:solidFill>
              <a:srgbClr val="0070C0"/>
            </a:solidFill>
            <a:headEnd/>
            <a:tailEnd/>
          </a:ln>
        </p:spPr>
        <p:style>
          <a:lnRef idx="2">
            <a:schemeClr val="accent2">
              <a:shade val="50000"/>
            </a:schemeClr>
          </a:lnRef>
          <a:fillRef idx="1">
            <a:schemeClr val="accent2"/>
          </a:fillRef>
          <a:effectRef idx="0">
            <a:schemeClr val="accent2"/>
          </a:effectRef>
          <a:fontRef idx="minor">
            <a:schemeClr val="lt1"/>
          </a:fontRef>
        </p:style>
        <p:txBody>
          <a:bodyPr anchor="ctr">
            <a:noAutofit/>
          </a:bodyPr>
          <a:lstStyle/>
          <a:p>
            <a:pPr algn="ctr"/>
            <a:r>
              <a:rPr lang="tr-TR" altLang="tr-TR" sz="1400" b="1" dirty="0">
                <a:solidFill>
                  <a:schemeClr val="bg1"/>
                </a:solidFill>
                <a:latin typeface="Arial" panose="020B0604020202020204" pitchFamily="34" charset="0"/>
                <a:cs typeface="Arial" panose="020B0604020202020204" pitchFamily="34" charset="0"/>
              </a:rPr>
              <a:t>SATICI</a:t>
            </a:r>
          </a:p>
        </p:txBody>
      </p:sp>
      <p:cxnSp>
        <p:nvCxnSpPr>
          <p:cNvPr id="15" name="Düz Ok Bağlayıcısı 14"/>
          <p:cNvCxnSpPr>
            <a:stCxn id="8" idx="3"/>
            <a:endCxn id="11" idx="1"/>
          </p:cNvCxnSpPr>
          <p:nvPr/>
        </p:nvCxnSpPr>
        <p:spPr>
          <a:xfrm>
            <a:off x="6869351" y="2707113"/>
            <a:ext cx="100811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a:endCxn id="12" idx="0"/>
          </p:cNvCxnSpPr>
          <p:nvPr/>
        </p:nvCxnSpPr>
        <p:spPr>
          <a:xfrm>
            <a:off x="6149351" y="2977113"/>
            <a:ext cx="0" cy="433576"/>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a:endCxn id="13" idx="0"/>
          </p:cNvCxnSpPr>
          <p:nvPr/>
        </p:nvCxnSpPr>
        <p:spPr>
          <a:xfrm>
            <a:off x="6149351" y="3970131"/>
            <a:ext cx="0" cy="414134"/>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a:stCxn id="14" idx="3"/>
            <a:endCxn id="8" idx="1"/>
          </p:cNvCxnSpPr>
          <p:nvPr/>
        </p:nvCxnSpPr>
        <p:spPr>
          <a:xfrm>
            <a:off x="4055139" y="2707113"/>
            <a:ext cx="1374212"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4267200" y="1378504"/>
            <a:ext cx="3270254" cy="369332"/>
          </a:xfrm>
          <a:prstGeom prst="rect">
            <a:avLst/>
          </a:prstGeom>
        </p:spPr>
        <p:txBody>
          <a:bodyPr wrap="none">
            <a:spAutoFit/>
          </a:bodyPr>
          <a:lstStyle/>
          <a:p>
            <a:pPr lvl="0">
              <a:defRPr/>
            </a:pPr>
            <a:r>
              <a:rPr lang="tr-TR" b="1" dirty="0">
                <a:effectLst>
                  <a:outerShdw blurRad="38100" dist="38100" dir="2700000" algn="tl">
                    <a:srgbClr val="000000">
                      <a:alpha val="43137"/>
                    </a:srgbClr>
                  </a:outerShdw>
                </a:effectLst>
              </a:rPr>
              <a:t>KDV’DE TECİL TERKİN SİSTEMİ IV</a:t>
            </a:r>
          </a:p>
        </p:txBody>
      </p:sp>
    </p:spTree>
    <p:extLst>
      <p:ext uri="{BB962C8B-B14F-4D97-AF65-F5344CB8AC3E}">
        <p14:creationId xmlns:p14="http://schemas.microsoft.com/office/powerpoint/2010/main" val="351286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up)">
                                      <p:cBhvr>
                                        <p:cTn id="32" dur="500"/>
                                        <p:tgtEl>
                                          <p:spTgt spid="16"/>
                                        </p:tgtEl>
                                      </p:cBhvr>
                                    </p:animEffect>
                                  </p:childTnLst>
                                </p:cTn>
                              </p:par>
                            </p:childTnLst>
                          </p:cTn>
                        </p:par>
                        <p:par>
                          <p:cTn id="33" fill="hold">
                            <p:stCondLst>
                              <p:cond delay="500"/>
                            </p:stCondLst>
                            <p:childTnLst>
                              <p:par>
                                <p:cTn id="34" presetID="22" presetClass="entr" presetSubtype="8"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par>
                          <p:cTn id="37" fill="hold">
                            <p:stCondLst>
                              <p:cond delay="1000"/>
                            </p:stCondLst>
                            <p:childTnLst>
                              <p:par>
                                <p:cTn id="38" presetID="22" presetClass="entr" presetSubtype="1"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up)">
                                      <p:cBhvr>
                                        <p:cTn id="40" dur="500"/>
                                        <p:tgtEl>
                                          <p:spTgt spid="17"/>
                                        </p:tgtEl>
                                      </p:cBhvr>
                                    </p:animEffect>
                                  </p:childTnLst>
                                </p:cTn>
                              </p:par>
                            </p:childTnLst>
                          </p:cTn>
                        </p:par>
                        <p:par>
                          <p:cTn id="41" fill="hold">
                            <p:stCondLst>
                              <p:cond delay="1500"/>
                            </p:stCondLst>
                            <p:childTnLst>
                              <p:par>
                                <p:cTn id="42" presetID="22" presetClass="entr" presetSubtype="8"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left)">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P spid="12" grpId="0" animBg="1"/>
      <p:bldP spid="13" grpId="0" animBg="1"/>
      <p:bldP spid="1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latin typeface="Calibri"/>
              </a:rPr>
              <a:t>DAHİLDE İŞLEME REJİMİNİN İŞLEYİŞİ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19" name="Rectangle 2"/>
          <p:cNvSpPr txBox="1">
            <a:spLocks noChangeArrowheads="1"/>
          </p:cNvSpPr>
          <p:nvPr/>
        </p:nvSpPr>
        <p:spPr>
          <a:xfrm>
            <a:off x="877229" y="1235989"/>
            <a:ext cx="10363199"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TMO VE ŞEKER FABRİKALARINDAN YURT İÇİ ALIM</a:t>
            </a:r>
          </a:p>
          <a:p>
            <a:pPr algn="just"/>
            <a:endParaRPr lang="tr-TR" altLang="tr-TR"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Şeker ve hububatı girdi olarak kullanan imalatçılara </a:t>
            </a:r>
            <a:r>
              <a:rPr lang="tr-TR" altLang="tr-TR" b="1" dirty="0">
                <a:latin typeface="Times New Roman" panose="02020603050405020304" pitchFamily="18" charset="0"/>
                <a:cs typeface="Times New Roman" panose="02020603050405020304" pitchFamily="18" charset="0"/>
              </a:rPr>
              <a:t>dünya fiyatlarından girdi temin edilmesinin sağlanması </a:t>
            </a:r>
            <a:r>
              <a:rPr lang="tr-TR" altLang="tr-TR" dirty="0">
                <a:latin typeface="Times New Roman" panose="02020603050405020304" pitchFamily="18" charset="0"/>
                <a:cs typeface="Times New Roman" panose="02020603050405020304" pitchFamily="18" charset="0"/>
              </a:rPr>
              <a:t>ve bu kurumların stoklarının azaltılması temin edilmektedir.</a:t>
            </a:r>
          </a:p>
          <a:p>
            <a:pPr algn="just">
              <a:buFont typeface="Wingdings" pitchFamily="2" charset="2"/>
              <a:buChar char="Ø"/>
            </a:pPr>
            <a:endParaRPr lang="tr-TR" altLang="tr-TR" sz="12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Dünya fiyatı ile yurt içi fiyatı arasındaki fark  kadar  teminat alınır.</a:t>
            </a:r>
          </a:p>
        </p:txBody>
      </p:sp>
    </p:spTree>
    <p:extLst>
      <p:ext uri="{BB962C8B-B14F-4D97-AF65-F5344CB8AC3E}">
        <p14:creationId xmlns:p14="http://schemas.microsoft.com/office/powerpoint/2010/main" val="4379344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DAHİLDE İŞLEME REJİMİNİN İŞLEYİŞİ</a:t>
            </a:r>
          </a:p>
        </p:txBody>
      </p:sp>
      <p:sp>
        <p:nvSpPr>
          <p:cNvPr id="8" name="Rectangle 3"/>
          <p:cNvSpPr txBox="1">
            <a:spLocks noChangeArrowheads="1"/>
          </p:cNvSpPr>
          <p:nvPr/>
        </p:nvSpPr>
        <p:spPr>
          <a:xfrm>
            <a:off x="1066800" y="1201353"/>
            <a:ext cx="99060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III - İthalat </a:t>
            </a:r>
            <a:r>
              <a:rPr lang="tr-TR" alt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itchFamily="2" charset="2"/>
              </a:rPr>
              <a:t> Yurt İçi Satış ve Teslimler</a:t>
            </a:r>
            <a:endParaRPr lang="tr-TR"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buFont typeface="Wingdings" pitchFamily="2" charset="2"/>
              <a:buChar char="Ø"/>
            </a:pPr>
            <a:endParaRPr lang="tr-TR" altLang="tr-TR"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İhracat </a:t>
            </a:r>
            <a:r>
              <a:rPr lang="tr-TR" altLang="tr-TR" b="1" dirty="0">
                <a:latin typeface="Times New Roman" panose="02020603050405020304" pitchFamily="18" charset="0"/>
                <a:cs typeface="Times New Roman" panose="02020603050405020304" pitchFamily="18" charset="0"/>
              </a:rPr>
              <a:t>2005/2 Sayılı Tebliğ’de belirtilen </a:t>
            </a:r>
            <a:r>
              <a:rPr lang="tr-TR" altLang="tr-TR" dirty="0">
                <a:latin typeface="Times New Roman" panose="02020603050405020304" pitchFamily="18" charset="0"/>
                <a:cs typeface="Times New Roman" panose="02020603050405020304" pitchFamily="18" charset="0"/>
              </a:rPr>
              <a:t>satış ve teslimlere yönelik olarak gümrük muafiyetli ithalat yapılabilmektedir.</a:t>
            </a:r>
          </a:p>
          <a:p>
            <a:pPr algn="just">
              <a:buFont typeface="Wingdings" pitchFamily="2" charset="2"/>
              <a:buChar char="Ø"/>
            </a:pPr>
            <a:endParaRPr lang="tr-TR" altLang="tr-TR" sz="12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Bu kapsamdaki faaliyetler için İhracat Genel Müdürlüğü’nden DİİB </a:t>
            </a:r>
            <a:r>
              <a:rPr lang="tr-TR" altLang="tr-TR" b="1" dirty="0">
                <a:latin typeface="Times New Roman" panose="02020603050405020304" pitchFamily="18" charset="0"/>
                <a:cs typeface="Times New Roman" panose="02020603050405020304" pitchFamily="18" charset="0"/>
              </a:rPr>
              <a:t>(D3) </a:t>
            </a:r>
            <a:r>
              <a:rPr lang="tr-TR" altLang="tr-TR" dirty="0">
                <a:latin typeface="Times New Roman" panose="02020603050405020304" pitchFamily="18" charset="0"/>
                <a:cs typeface="Times New Roman" panose="02020603050405020304" pitchFamily="18" charset="0"/>
              </a:rPr>
              <a:t>alınması gerekmektedir.</a:t>
            </a:r>
          </a:p>
        </p:txBody>
      </p:sp>
    </p:spTree>
    <p:extLst>
      <p:ext uri="{BB962C8B-B14F-4D97-AF65-F5344CB8AC3E}">
        <p14:creationId xmlns:p14="http://schemas.microsoft.com/office/powerpoint/2010/main" val="12088681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DİİB İHRACAT TAAHHÜDÜNÜN KAPATILMASI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8" name="Rectangle 3"/>
          <p:cNvSpPr txBox="1">
            <a:spLocks noChangeArrowheads="1"/>
          </p:cNvSpPr>
          <p:nvPr/>
        </p:nvSpPr>
        <p:spPr>
          <a:xfrm>
            <a:off x="1143000" y="1285201"/>
            <a:ext cx="103632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b="1" dirty="0">
                <a:latin typeface="Times New Roman" panose="02020603050405020304" pitchFamily="18" charset="0"/>
                <a:cs typeface="Times New Roman" panose="02020603050405020304" pitchFamily="18" charset="0"/>
              </a:rPr>
              <a:t>DİİB KAPAMASI İÇİN GEREKLİ BELGELER</a:t>
            </a:r>
          </a:p>
          <a:p>
            <a:pPr marL="0" indent="0" algn="ctr">
              <a:buNone/>
            </a:pPr>
            <a:endParaRPr lang="tr-TR" altLang="tr-TR" b="1" dirty="0">
              <a:latin typeface="Times New Roman" panose="02020603050405020304" pitchFamily="18" charset="0"/>
              <a:cs typeface="Times New Roman" panose="02020603050405020304" pitchFamily="18" charset="0"/>
            </a:endParaRP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Belge aslı (eğer firma tarafından belge aslı alınmışsa)</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Gümrük Beyannamesi asılları (BİLGE sistemi üzerinden alınan elektronik nüshalar da kabul edilmektedir)</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İthalat/İhracat listeleri </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TEV makbuzu, A.TR, Menşe ispat belgeleri, Ön Statü Belgesi (İhracatın serbest bölgeye yapılması halinde) </a:t>
            </a:r>
          </a:p>
          <a:p>
            <a:endParaRPr lang="tr-TR" altLang="tr-TR" b="1" dirty="0">
              <a:solidFill>
                <a:srgbClr val="002060"/>
              </a:solidFill>
            </a:endParaRPr>
          </a:p>
          <a:p>
            <a:endParaRPr lang="tr-TR" altLang="tr-TR" b="1" dirty="0">
              <a:solidFill>
                <a:srgbClr val="002060"/>
              </a:solidFill>
            </a:endParaRPr>
          </a:p>
        </p:txBody>
      </p:sp>
    </p:spTree>
    <p:extLst>
      <p:ext uri="{BB962C8B-B14F-4D97-AF65-F5344CB8AC3E}">
        <p14:creationId xmlns:p14="http://schemas.microsoft.com/office/powerpoint/2010/main" val="6233642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DİİB İHRACAT TAAHHÜDÜNÜN KAPATILMASI</a:t>
            </a:r>
          </a:p>
        </p:txBody>
      </p:sp>
      <p:sp>
        <p:nvSpPr>
          <p:cNvPr id="8" name="Rectangle 3"/>
          <p:cNvSpPr txBox="1">
            <a:spLocks noChangeArrowheads="1"/>
          </p:cNvSpPr>
          <p:nvPr/>
        </p:nvSpPr>
        <p:spPr>
          <a:xfrm>
            <a:off x="685800" y="1235989"/>
            <a:ext cx="10820400" cy="5224482"/>
          </a:xfrm>
          <a:prstGeom prst="rect">
            <a:avLst/>
          </a:prstGeom>
        </p:spPr>
        <p:txBody>
          <a:bodyPr>
            <a:normAutofit fontScale="925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Kapatma müracaatları, ilgili </a:t>
            </a:r>
            <a:r>
              <a:rPr lang="tr-TR" altLang="tr-TR" b="1" dirty="0">
                <a:latin typeface="Times New Roman" panose="02020603050405020304" pitchFamily="18" charset="0"/>
                <a:cs typeface="Times New Roman" panose="02020603050405020304" pitchFamily="18" charset="0"/>
              </a:rPr>
              <a:t>Bölge Müdürlüğüne</a:t>
            </a:r>
            <a:r>
              <a:rPr lang="tr-TR" altLang="tr-TR" dirty="0">
                <a:latin typeface="Times New Roman" panose="02020603050405020304" pitchFamily="18" charset="0"/>
                <a:cs typeface="Times New Roman" panose="02020603050405020304" pitchFamily="18" charset="0"/>
              </a:rPr>
              <a:t> yapılır.</a:t>
            </a:r>
          </a:p>
          <a:p>
            <a:pPr algn="just">
              <a:buFont typeface="Wingdings" pitchFamily="2" charset="2"/>
              <a:buChar char="Ø"/>
            </a:pPr>
            <a:endParaRPr lang="tr-TR" altLang="tr-TR" sz="13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Belge süresi sonundan itibaren </a:t>
            </a:r>
            <a:r>
              <a:rPr lang="tr-TR" altLang="tr-TR" b="1" dirty="0">
                <a:latin typeface="Times New Roman" panose="02020603050405020304" pitchFamily="18" charset="0"/>
                <a:cs typeface="Times New Roman" panose="02020603050405020304" pitchFamily="18" charset="0"/>
              </a:rPr>
              <a:t>3 (üç) ay</a:t>
            </a:r>
            <a:r>
              <a:rPr lang="tr-TR" altLang="tr-TR" dirty="0">
                <a:latin typeface="Times New Roman" panose="02020603050405020304" pitchFamily="18" charset="0"/>
                <a:cs typeface="Times New Roman" panose="02020603050405020304" pitchFamily="18" charset="0"/>
              </a:rPr>
              <a:t> içerisinde gerekli bilgi ve belgelerin ilgili Bölge Müdürlüğüne ibraz edilmesi gerekir.</a:t>
            </a:r>
          </a:p>
          <a:p>
            <a:pPr algn="just">
              <a:buFont typeface="Wingdings" pitchFamily="2" charset="2"/>
              <a:buChar char="Ø"/>
            </a:pPr>
            <a:endParaRPr lang="tr-TR" altLang="tr-TR" sz="13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Kapatmaya ilişkin bilgi ve belgelerin 3 (üç) ay içerisinde ibraz edilmemesi veya ibraz edilen bilgi ve belgelerde eksiklik tespit edilmesi halinde, bu eksikliklerin tamamlanması için firmaya </a:t>
            </a:r>
            <a:r>
              <a:rPr lang="tr-TR" altLang="tr-TR" b="1" dirty="0">
                <a:latin typeface="Times New Roman" panose="02020603050405020304" pitchFamily="18" charset="0"/>
                <a:cs typeface="Times New Roman" panose="02020603050405020304" pitchFamily="18" charset="0"/>
              </a:rPr>
              <a:t>1 (bir)</a:t>
            </a:r>
            <a:r>
              <a:rPr lang="tr-TR" altLang="tr-TR" dirty="0">
                <a:latin typeface="Times New Roman" panose="02020603050405020304" pitchFamily="18" charset="0"/>
                <a:cs typeface="Times New Roman" panose="02020603050405020304" pitchFamily="18" charset="0"/>
              </a:rPr>
              <a:t> ay süre verilir.</a:t>
            </a: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 Bu süre içerisinde eksik bilgi ve belgelerin tamamlanmaması durumunda, ihracat taahhüdü </a:t>
            </a:r>
            <a:r>
              <a:rPr lang="tr-TR" altLang="tr-TR" b="1" dirty="0">
                <a:latin typeface="Times New Roman" panose="02020603050405020304" pitchFamily="18" charset="0"/>
                <a:cs typeface="Times New Roman" panose="02020603050405020304" pitchFamily="18" charset="0"/>
              </a:rPr>
              <a:t>mevcut bilgi ve belgelerle kapatılır.</a:t>
            </a:r>
          </a:p>
        </p:txBody>
      </p:sp>
    </p:spTree>
    <p:extLst>
      <p:ext uri="{BB962C8B-B14F-4D97-AF65-F5344CB8AC3E}">
        <p14:creationId xmlns:p14="http://schemas.microsoft.com/office/powerpoint/2010/main" val="9168210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DİİB İHRACAT TAAHHÜDÜNÜN KAPATILMASI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p:cNvSpPr txBox="1">
            <a:spLocks noChangeArrowheads="1"/>
          </p:cNvSpPr>
          <p:nvPr/>
        </p:nvSpPr>
        <p:spPr>
          <a:xfrm>
            <a:off x="609600" y="1092197"/>
            <a:ext cx="112776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tr-TR" altLang="tr-TR" sz="3600" b="1" dirty="0">
                <a:latin typeface="Times New Roman" panose="02020603050405020304" pitchFamily="18" charset="0"/>
                <a:cs typeface="Times New Roman" panose="02020603050405020304" pitchFamily="18" charset="0"/>
              </a:rPr>
              <a:t>Belge şartları yerine getirilmiş ise:</a:t>
            </a:r>
          </a:p>
          <a:p>
            <a:pPr lvl="1">
              <a:buFont typeface="Wingdings" pitchFamily="2" charset="2"/>
              <a:buChar char="Ø"/>
            </a:pPr>
            <a:r>
              <a:rPr lang="tr-TR" altLang="tr-TR" sz="3200" dirty="0">
                <a:latin typeface="Times New Roman" panose="02020603050405020304" pitchFamily="18" charset="0"/>
                <a:cs typeface="Times New Roman" panose="02020603050405020304" pitchFamily="18" charset="0"/>
              </a:rPr>
              <a:t>Teminat iadesi için ilgili gümrük idaresine bildirim yapılır.</a:t>
            </a:r>
          </a:p>
          <a:p>
            <a:pPr lvl="1">
              <a:buFont typeface="Wingdings" pitchFamily="2" charset="2"/>
              <a:buChar char="Ø"/>
            </a:pPr>
            <a:endParaRPr lang="tr-TR" altLang="tr-TR" sz="1400" dirty="0">
              <a:latin typeface="Times New Roman" panose="02020603050405020304" pitchFamily="18" charset="0"/>
              <a:cs typeface="Times New Roman" panose="02020603050405020304" pitchFamily="18" charset="0"/>
            </a:endParaRPr>
          </a:p>
          <a:p>
            <a:pPr>
              <a:buFont typeface="Wingdings" pitchFamily="2" charset="2"/>
              <a:buChar char="Ø"/>
            </a:pPr>
            <a:r>
              <a:rPr lang="tr-TR" altLang="tr-TR" sz="3600" b="1" dirty="0">
                <a:latin typeface="Times New Roman" panose="02020603050405020304" pitchFamily="18" charset="0"/>
                <a:cs typeface="Times New Roman" panose="02020603050405020304" pitchFamily="18" charset="0"/>
              </a:rPr>
              <a:t>Belge şartları yerine getirilmemiş ise:</a:t>
            </a:r>
          </a:p>
          <a:p>
            <a:pPr lvl="1">
              <a:buFont typeface="Wingdings" pitchFamily="2" charset="2"/>
              <a:buChar char="Ø"/>
            </a:pPr>
            <a:r>
              <a:rPr lang="tr-TR" altLang="tr-TR" sz="3200" dirty="0">
                <a:latin typeface="Times New Roman" panose="02020603050405020304" pitchFamily="18" charset="0"/>
                <a:cs typeface="Times New Roman" panose="02020603050405020304" pitchFamily="18" charset="0"/>
              </a:rPr>
              <a:t>Müeyyide uygulanması için yine ilgili gümrük idaresine bildirim yapılır.</a:t>
            </a:r>
          </a:p>
          <a:p>
            <a:pPr marL="457200" lvl="1" indent="0">
              <a:buNone/>
            </a:pPr>
            <a:endParaRPr lang="tr-TR" altLang="tr-TR" sz="3200" dirty="0">
              <a:latin typeface="Times New Roman" panose="02020603050405020304" pitchFamily="18" charset="0"/>
              <a:cs typeface="Times New Roman" panose="02020603050405020304" pitchFamily="18" charset="0"/>
            </a:endParaRPr>
          </a:p>
          <a:p>
            <a:pPr marL="457200" lvl="1" indent="0" algn="ctr">
              <a:buNone/>
            </a:pPr>
            <a:r>
              <a:rPr lang="tr-TR" altLang="tr-TR" sz="3200" dirty="0">
                <a:latin typeface="Times New Roman" panose="02020603050405020304" pitchFamily="18" charset="0"/>
                <a:cs typeface="Times New Roman" panose="02020603050405020304" pitchFamily="18" charset="0"/>
              </a:rPr>
              <a:t>Belge sahibi firmalar, kendilerine tebliğ edilen taahhüt hesabının </a:t>
            </a:r>
            <a:r>
              <a:rPr lang="tr-TR" altLang="tr-TR" sz="3200" dirty="0" err="1">
                <a:latin typeface="Times New Roman" panose="02020603050405020304" pitchFamily="18" charset="0"/>
                <a:cs typeface="Times New Roman" panose="02020603050405020304" pitchFamily="18" charset="0"/>
              </a:rPr>
              <a:t>müeyyideli</a:t>
            </a:r>
            <a:r>
              <a:rPr lang="tr-TR" altLang="tr-TR" sz="3200" dirty="0">
                <a:latin typeface="Times New Roman" panose="02020603050405020304" pitchFamily="18" charset="0"/>
                <a:cs typeface="Times New Roman" panose="02020603050405020304" pitchFamily="18" charset="0"/>
              </a:rPr>
              <a:t> kapatılması işlemine karşı tebliğ tarihinden itibaren 1 (bir) ay içerisinde itiraz edebilirler.</a:t>
            </a:r>
          </a:p>
          <a:p>
            <a:pPr marL="457200" lvl="1" indent="0">
              <a:buNone/>
            </a:pPr>
            <a:endParaRPr lang="tr-TR" altLang="tr-TR" sz="3200" dirty="0">
              <a:latin typeface="Times New Roman" panose="02020603050405020304" pitchFamily="18" charset="0"/>
              <a:cs typeface="Times New Roman" panose="02020603050405020304" pitchFamily="18" charset="0"/>
            </a:endParaRPr>
          </a:p>
          <a:p>
            <a:pPr marL="457200" lvl="1" indent="0">
              <a:buNone/>
            </a:pPr>
            <a:endParaRPr lang="tr-TR" altLang="tr-TR" sz="3200" dirty="0">
              <a:latin typeface="Times New Roman" panose="02020603050405020304" pitchFamily="18" charset="0"/>
              <a:cs typeface="Times New Roman" panose="02020603050405020304" pitchFamily="18" charset="0"/>
            </a:endParaRPr>
          </a:p>
        </p:txBody>
      </p:sp>
      <p:pic>
        <p:nvPicPr>
          <p:cNvPr id="6" name="Grafik 5" descr="Ünlem işareti">
            <a:extLst>
              <a:ext uri="{FF2B5EF4-FFF2-40B4-BE49-F238E27FC236}">
                <a16:creationId xmlns:a16="http://schemas.microsoft.com/office/drawing/2014/main" xmlns="" id="{CDA3511C-84B3-0D46-95C8-879A02A173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7200" y="4918972"/>
            <a:ext cx="914400" cy="914400"/>
          </a:xfrm>
          <a:prstGeom prst="rect">
            <a:avLst/>
          </a:prstGeom>
        </p:spPr>
      </p:pic>
    </p:spTree>
    <p:extLst>
      <p:ext uri="{BB962C8B-B14F-4D97-AF65-F5344CB8AC3E}">
        <p14:creationId xmlns:p14="http://schemas.microsoft.com/office/powerpoint/2010/main" val="14786172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DİİB İHRACAT TAAHHÜDÜNÜN KAPATILMASI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8" name="Rectangle 3"/>
          <p:cNvSpPr txBox="1">
            <a:spLocks noChangeArrowheads="1"/>
          </p:cNvSpPr>
          <p:nvPr/>
        </p:nvSpPr>
        <p:spPr>
          <a:xfrm>
            <a:off x="533400" y="1235989"/>
            <a:ext cx="10972800" cy="5224482"/>
          </a:xfrm>
          <a:prstGeom prst="rect">
            <a:avLst/>
          </a:prstGeom>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Wingdings" pitchFamily="2" charset="2"/>
              <a:buChar char="v"/>
            </a:pPr>
            <a:r>
              <a:rPr lang="tr-TR" altLang="tr-TR" b="1" dirty="0">
                <a:latin typeface="Times New Roman" panose="02020603050405020304" pitchFamily="18" charset="0"/>
                <a:cs typeface="Times New Roman" panose="02020603050405020304" pitchFamily="18" charset="0"/>
              </a:rPr>
              <a:t>Belge şartları yerine getirilmemiş ise;</a:t>
            </a:r>
          </a:p>
          <a:p>
            <a:pPr marL="0" indent="0" algn="ctr">
              <a:buNone/>
            </a:pPr>
            <a:endParaRPr lang="tr-TR" altLang="tr-TR" b="1" dirty="0">
              <a:latin typeface="Times New Roman" panose="02020603050405020304" pitchFamily="18" charset="0"/>
              <a:cs typeface="Times New Roman" panose="02020603050405020304" pitchFamily="18" charset="0"/>
            </a:endParaRPr>
          </a:p>
          <a:p>
            <a:pPr lvl="1"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İthalat sırasında alınmayan vergiler (gümrük vergisi + KDV + varsa diğer kesintiler),</a:t>
            </a:r>
          </a:p>
          <a:p>
            <a:pPr lvl="1"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Gecikme faizleri,</a:t>
            </a:r>
          </a:p>
          <a:p>
            <a:pPr lvl="1"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Eşyanın gümrüklenmiş değerin iki katı kadar para cezası tahsil edilir;</a:t>
            </a:r>
          </a:p>
          <a:p>
            <a:pPr lvl="1"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Kaçakçılık kovuşturması (ithal edilen eşyanın iç piyasaya satıldığı durumlarda) yapılır.</a:t>
            </a:r>
          </a:p>
        </p:txBody>
      </p:sp>
    </p:spTree>
    <p:extLst>
      <p:ext uri="{BB962C8B-B14F-4D97-AF65-F5344CB8AC3E}">
        <p14:creationId xmlns:p14="http://schemas.microsoft.com/office/powerpoint/2010/main" val="2228624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7</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NEDİR ?</a:t>
            </a:r>
          </a:p>
        </p:txBody>
      </p:sp>
      <p:sp>
        <p:nvSpPr>
          <p:cNvPr id="8" name="İçerik Yer Tutucusu 4"/>
          <p:cNvSpPr txBox="1">
            <a:spLocks/>
          </p:cNvSpPr>
          <p:nvPr/>
        </p:nvSpPr>
        <p:spPr bwMode="auto">
          <a:xfrm>
            <a:off x="9144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171450" indent="-171450" algn="just">
              <a:buFont typeface="Wingdings" panose="05000000000000000000" pitchFamily="2" charset="2"/>
              <a:buChar char="Ø"/>
            </a:pPr>
            <a:endParaRPr lang="tr-TR" sz="2800" dirty="0">
              <a:solidFill>
                <a:srgbClr val="002060"/>
              </a:solidFill>
              <a:ea typeface="+mj-ea"/>
              <a:cs typeface="+mj-cs"/>
            </a:endParaRPr>
          </a:p>
          <a:p>
            <a:pPr algn="just">
              <a:spcBef>
                <a:spcPct val="50000"/>
              </a:spcBef>
            </a:pPr>
            <a:r>
              <a:rPr lang="tr-TR" altLang="tr-TR" sz="2800" dirty="0">
                <a:solidFill>
                  <a:srgbClr val="FF0000"/>
                </a:solidFill>
                <a:latin typeface="Times New Roman" panose="02020603050405020304" pitchFamily="18" charset="0"/>
              </a:rPr>
              <a:t>İHRACAT,</a:t>
            </a:r>
            <a:r>
              <a:rPr lang="tr-TR" altLang="tr-TR" sz="2800" dirty="0">
                <a:latin typeface="Times New Roman" panose="02020603050405020304" pitchFamily="18" charset="0"/>
              </a:rPr>
              <a:t> </a:t>
            </a:r>
          </a:p>
          <a:p>
            <a:pPr algn="just">
              <a:spcBef>
                <a:spcPct val="50000"/>
              </a:spcBef>
            </a:pPr>
            <a:r>
              <a:rPr lang="tr-TR" altLang="tr-TR" sz="2800" dirty="0">
                <a:latin typeface="Times New Roman" panose="02020603050405020304" pitchFamily="18" charset="0"/>
              </a:rPr>
              <a:t>“</a:t>
            </a:r>
            <a:r>
              <a:rPr lang="tr-TR" altLang="tr-TR" sz="2800" i="1" dirty="0">
                <a:solidFill>
                  <a:schemeClr val="tx1"/>
                </a:solidFill>
                <a:latin typeface="Times New Roman" panose="02020603050405020304" pitchFamily="18" charset="0"/>
              </a:rPr>
              <a:t>Bir malın, yürürlükteki ihracat mevzuatı ile gümrük mevzuatına uygun şekilde, Türkiye gümrük bölgesi dışına veya serbest bölgelere çıkarılması veyahut Bakanlıkça ihracat olarak kabul edilecek sair çıkış ve işlemler</a:t>
            </a:r>
            <a:r>
              <a:rPr lang="tr-TR" altLang="tr-TR" sz="2800" dirty="0">
                <a:solidFill>
                  <a:schemeClr val="tx1"/>
                </a:solidFill>
                <a:latin typeface="Times New Roman" panose="02020603050405020304" pitchFamily="18" charset="0"/>
              </a:rPr>
              <a:t>” </a:t>
            </a:r>
          </a:p>
          <a:p>
            <a:pPr algn="just">
              <a:spcBef>
                <a:spcPct val="50000"/>
              </a:spcBef>
            </a:pPr>
            <a:r>
              <a:rPr lang="tr-TR" altLang="tr-TR" sz="2800" dirty="0">
                <a:solidFill>
                  <a:schemeClr val="tx1"/>
                </a:solidFill>
                <a:latin typeface="Times New Roman" panose="02020603050405020304" pitchFamily="18" charset="0"/>
              </a:rPr>
              <a:t>olarak tanımlanmıştır. (</a:t>
            </a:r>
            <a:r>
              <a:rPr lang="tr-TR" altLang="tr-TR" sz="2400" i="1" dirty="0">
                <a:solidFill>
                  <a:schemeClr val="tx1"/>
                </a:solidFill>
                <a:effectLst>
                  <a:outerShdw blurRad="38100" dist="38100" dir="2700000" algn="tl">
                    <a:srgbClr val="000000">
                      <a:alpha val="43137"/>
                    </a:srgbClr>
                  </a:outerShdw>
                </a:effectLst>
                <a:latin typeface="Times New Roman" panose="02020603050405020304" pitchFamily="18" charset="0"/>
              </a:rPr>
              <a:t>İhracat Yönetmeliği, Md.4/1-d</a:t>
            </a:r>
            <a:r>
              <a:rPr lang="tr-TR" altLang="tr-TR" sz="2800" dirty="0">
                <a:solidFill>
                  <a:schemeClr val="tx1"/>
                </a:solidFill>
                <a:latin typeface="Times New Roman" panose="02020603050405020304" pitchFamily="18" charset="0"/>
              </a:rPr>
              <a:t>)</a:t>
            </a: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5447"/>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14525159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2192000" cy="90805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Dikdörtgen 4"/>
          <p:cNvSpPr/>
          <p:nvPr/>
        </p:nvSpPr>
        <p:spPr>
          <a:xfrm>
            <a:off x="1" y="1004888"/>
            <a:ext cx="12192000" cy="45719"/>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Başlık 4"/>
          <p:cNvSpPr txBox="1">
            <a:spLocks/>
          </p:cNvSpPr>
          <p:nvPr/>
        </p:nvSpPr>
        <p:spPr>
          <a:xfrm>
            <a:off x="3094038" y="187325"/>
            <a:ext cx="6335712" cy="476250"/>
          </a:xfrm>
          <a:prstGeom prst="rect">
            <a:avLst/>
          </a:prstGeom>
        </p:spPr>
        <p:txBody>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tr-TR" sz="4000" b="1" i="0" u="none" strike="noStrike" kern="1200" cap="none" spc="-100" normalizeH="0" baseline="0" noProof="0" dirty="0">
              <a:ln>
                <a:noFill/>
              </a:ln>
              <a:solidFill>
                <a:prstClr val="white"/>
              </a:solidFill>
              <a:effectLst>
                <a:outerShdw blurRad="38100" dist="38100" dir="2700000" algn="tl">
                  <a:srgbClr val="000000">
                    <a:alpha val="43137"/>
                  </a:srgbClr>
                </a:outerShdw>
              </a:effectLst>
              <a:uLnTx/>
              <a:uFillTx/>
              <a:latin typeface="Calibri"/>
              <a:ea typeface="+mj-ea"/>
              <a:cs typeface="+mj-cs"/>
            </a:endParaRPr>
          </a:p>
        </p:txBody>
      </p:sp>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9875" y="4927953"/>
            <a:ext cx="1304038" cy="695487"/>
          </a:xfrm>
          <a:prstGeom prst="rect">
            <a:avLst/>
          </a:prstGeom>
        </p:spPr>
      </p:pic>
      <p:sp>
        <p:nvSpPr>
          <p:cNvPr id="9" name="Dikdörtgen 8"/>
          <p:cNvSpPr/>
          <p:nvPr/>
        </p:nvSpPr>
        <p:spPr>
          <a:xfrm>
            <a:off x="2020559" y="1803927"/>
            <a:ext cx="8601209" cy="1261884"/>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800" b="1" i="0" u="none" strike="noStrike" kern="1200" cap="none" spc="0" normalizeH="0" baseline="0" noProof="0" dirty="0">
                <a:ln>
                  <a:noFill/>
                </a:ln>
                <a:solidFill>
                  <a:srgbClr val="C00000"/>
                </a:solidFill>
                <a:effectLst>
                  <a:outerShdw blurRad="38100" dist="38100" dir="2700000" algn="tl">
                    <a:srgbClr val="C0C0C0"/>
                  </a:outerShdw>
                </a:effectLst>
                <a:uLnTx/>
                <a:uFillTx/>
                <a:latin typeface="Calibri" panose="020F0502020204030204" pitchFamily="34" charset="0"/>
                <a:ea typeface="+mn-ea"/>
                <a:cs typeface="Arial" panose="020B0604020202020204" pitchFamily="34" charset="0"/>
              </a:rPr>
              <a:t>TÜRKİYE CUMHURİYETİ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800" b="1" i="0" u="none" strike="noStrike" kern="1200" cap="none" spc="0" normalizeH="0" baseline="0" noProof="0" dirty="0">
                <a:ln>
                  <a:noFill/>
                </a:ln>
                <a:solidFill>
                  <a:srgbClr val="C00000"/>
                </a:solidFill>
                <a:effectLst>
                  <a:outerShdw blurRad="38100" dist="38100" dir="2700000" algn="tl">
                    <a:srgbClr val="C0C0C0"/>
                  </a:outerShdw>
                </a:effectLst>
                <a:uLnTx/>
                <a:uFillTx/>
                <a:latin typeface="Calibri" panose="020F0502020204030204" pitchFamily="34" charset="0"/>
                <a:ea typeface="+mn-ea"/>
                <a:cs typeface="Arial" panose="020B0604020202020204" pitchFamily="34" charset="0"/>
              </a:rPr>
              <a:t>TİCARET BAKANLIĞI</a:t>
            </a:r>
          </a:p>
        </p:txBody>
      </p:sp>
      <p:sp>
        <p:nvSpPr>
          <p:cNvPr id="10" name="Metin kutusu 9"/>
          <p:cNvSpPr txBox="1"/>
          <p:nvPr/>
        </p:nvSpPr>
        <p:spPr>
          <a:xfrm>
            <a:off x="4053012" y="5754583"/>
            <a:ext cx="441776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a:ln>
                  <a:noFill/>
                </a:ln>
                <a:solidFill>
                  <a:prstClr val="black"/>
                </a:solidFill>
                <a:effectLst/>
                <a:uLnTx/>
                <a:uFillTx/>
                <a:latin typeface="Calibri"/>
                <a:ea typeface="+mn-ea"/>
                <a:cs typeface="+mn-cs"/>
              </a:rPr>
              <a:t>ARALIK </a:t>
            </a:r>
            <a:r>
              <a:rPr kumimoji="0" lang="tr-TR" sz="1800" b="1" i="0" u="none" strike="noStrike" kern="1200" cap="none" spc="0" normalizeH="0" baseline="0" noProof="0" dirty="0">
                <a:ln>
                  <a:noFill/>
                </a:ln>
                <a:solidFill>
                  <a:prstClr val="black"/>
                </a:solidFill>
                <a:effectLst/>
                <a:uLnTx/>
                <a:uFillTx/>
                <a:latin typeface="Calibri"/>
                <a:ea typeface="+mn-ea"/>
                <a:cs typeface="+mn-cs"/>
              </a:rPr>
              <a:t>2019</a:t>
            </a:r>
          </a:p>
        </p:txBody>
      </p:sp>
      <p:sp>
        <p:nvSpPr>
          <p:cNvPr id="2" name="Dikdörtgen 1"/>
          <p:cNvSpPr/>
          <p:nvPr/>
        </p:nvSpPr>
        <p:spPr>
          <a:xfrm>
            <a:off x="2778465" y="3332979"/>
            <a:ext cx="6966857" cy="1077218"/>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İHRACAT GENEL MÜDÜRLÜĞÜ</a:t>
            </a:r>
          </a:p>
          <a:p>
            <a:pPr marL="0" marR="0" lvl="0" indent="0" algn="ctr" defTabSz="914400" rtl="0" eaLnBrk="0" fontAlgn="base" latinLnBrk="0" hangingPunct="0">
              <a:lnSpc>
                <a:spcPct val="100000"/>
              </a:lnSpc>
              <a:spcBef>
                <a:spcPct val="0"/>
              </a:spcBef>
              <a:spcAft>
                <a:spcPct val="0"/>
              </a:spcAft>
              <a:buClrTx/>
              <a:buSzTx/>
              <a:buFontTx/>
              <a:buNone/>
              <a:tabLst/>
              <a:defRPr/>
            </a:pPr>
            <a:r>
              <a:rPr lang="tr-TR" altLang="tr-TR" sz="3200" b="1" dirty="0">
                <a:solidFill>
                  <a:prstClr val="black"/>
                </a:solidFill>
                <a:latin typeface="Calibri"/>
                <a:cs typeface="Arial" panose="020B0604020202020204" pitchFamily="34" charset="0"/>
              </a:rPr>
              <a:t>HARİÇTE İŞLEME REJİMİ</a:t>
            </a:r>
            <a:endParaRPr kumimoji="0" lang="tr-TR" altLang="tr-TR" sz="3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pic>
        <p:nvPicPr>
          <p:cNvPr id="14" name="Resim 13"/>
          <p:cNvPicPr>
            <a:picLocks noChangeAspect="1"/>
          </p:cNvPicPr>
          <p:nvPr/>
        </p:nvPicPr>
        <p:blipFill>
          <a:blip r:embed="rId4"/>
          <a:stretch>
            <a:fillRect/>
          </a:stretch>
        </p:blipFill>
        <p:spPr>
          <a:xfrm>
            <a:off x="108439" y="-3531"/>
            <a:ext cx="1149467" cy="1047575"/>
          </a:xfrm>
          <a:prstGeom prst="ellipse">
            <a:avLst/>
          </a:prstGeom>
          <a:ln>
            <a:noFill/>
          </a:ln>
          <a:effectLst>
            <a:softEdge rad="112500"/>
          </a:effectLst>
        </p:spPr>
      </p:pic>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tr-TR" altLang="tr-TR" sz="1200" b="0" i="0" u="none" strike="noStrike" kern="1200" cap="none" spc="0" normalizeH="0" baseline="0" noProof="0" dirty="0">
              <a:ln>
                <a:noFill/>
              </a:ln>
              <a:solidFill>
                <a:srgbClr val="1F497D"/>
              </a:solidFill>
              <a:effectLst/>
              <a:uLnTx/>
              <a:uFillTx/>
              <a:latin typeface="Calibri"/>
              <a:ea typeface="+mn-ea"/>
              <a:cs typeface="+mn-cs"/>
            </a:endParaRPr>
          </a:p>
        </p:txBody>
      </p:sp>
    </p:spTree>
    <p:extLst>
      <p:ext uri="{BB962C8B-B14F-4D97-AF65-F5344CB8AC3E}">
        <p14:creationId xmlns:p14="http://schemas.microsoft.com/office/powerpoint/2010/main" val="1146958028"/>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71</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SUNUM PLANI</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tr-TR" alt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graphicFrame>
        <p:nvGraphicFramePr>
          <p:cNvPr id="9" name="Diyagram 8"/>
          <p:cNvGraphicFramePr/>
          <p:nvPr>
            <p:extLst>
              <p:ext uri="{D42A27DB-BD31-4B8C-83A1-F6EECF244321}">
                <p14:modId xmlns:p14="http://schemas.microsoft.com/office/powerpoint/2010/main" val="4064750468"/>
              </p:ext>
            </p:extLst>
          </p:nvPr>
        </p:nvGraphicFramePr>
        <p:xfrm>
          <a:off x="2032000" y="1148898"/>
          <a:ext cx="8102600" cy="4989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13419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HARİÇTE İŞLEME REJİMİ NEDİR ?</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p:cNvSpPr txBox="1">
            <a:spLocks noChangeArrowheads="1"/>
          </p:cNvSpPr>
          <p:nvPr/>
        </p:nvSpPr>
        <p:spPr>
          <a:xfrm>
            <a:off x="1219201" y="1447800"/>
            <a:ext cx="9677400"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tr-TR" altLang="tr-TR" dirty="0"/>
              <a:t>Hariçte işleme faaliyeti, </a:t>
            </a:r>
            <a:r>
              <a:rPr lang="tr-TR" altLang="tr-TR" b="1" dirty="0"/>
              <a:t>serbest dolaşımdaki eşyanın</a:t>
            </a:r>
            <a:r>
              <a:rPr lang="tr-TR" altLang="tr-TR" dirty="0"/>
              <a:t> daha ileri bir safhada işlenmek, tamir edilmek veya yenilenmek üzere geçici olarak </a:t>
            </a:r>
            <a:r>
              <a:rPr lang="tr-TR" altLang="tr-TR" b="1" dirty="0"/>
              <a:t>Türkiye Gümrük Bölgesi dışına veya serbest bölgelere</a:t>
            </a:r>
            <a:r>
              <a:rPr lang="tr-TR" altLang="tr-TR" dirty="0"/>
              <a:t> ihraç edilmesi ve bu işleme faaliyetleri sonucunda elde edilen ürünlerin tam veya kısmi muafiyet uygulanarak serbest dolaşıma girmesidir.</a:t>
            </a:r>
          </a:p>
        </p:txBody>
      </p:sp>
    </p:spTree>
    <p:extLst>
      <p:ext uri="{BB962C8B-B14F-4D97-AF65-F5344CB8AC3E}">
        <p14:creationId xmlns:p14="http://schemas.microsoft.com/office/powerpoint/2010/main" val="35933289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tr-TR" altLang="tr-TR" sz="1200" b="0" i="0" u="none" strike="noStrike" kern="1200" cap="none" spc="0" normalizeH="0" baseline="0" noProof="0" dirty="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tr-TR" sz="2400" b="1" dirty="0">
                <a:solidFill>
                  <a:schemeClr val="bg1"/>
                </a:solidFill>
                <a:effectLst>
                  <a:outerShdw blurRad="38100" dist="38100" dir="2700000" algn="tl">
                    <a:srgbClr val="000000">
                      <a:alpha val="43137"/>
                    </a:srgbClr>
                  </a:outerShdw>
                </a:effectLst>
                <a:latin typeface="Calibri"/>
              </a:rPr>
              <a:t>HARİÇTE</a:t>
            </a:r>
            <a:r>
              <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rPr>
              <a:t> İŞLEME REJİMİ MEVZUATI</a:t>
            </a:r>
          </a:p>
        </p:txBody>
      </p:sp>
      <p:sp>
        <p:nvSpPr>
          <p:cNvPr id="8" name="İçerik Yer Tutucusu 4"/>
          <p:cNvSpPr txBox="1">
            <a:spLocks/>
          </p:cNvSpPr>
          <p:nvPr/>
        </p:nvSpPr>
        <p:spPr bwMode="auto">
          <a:xfrm>
            <a:off x="914400" y="1148898"/>
            <a:ext cx="9580947" cy="450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alt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2800" b="0" i="0" u="none" strike="noStrike" kern="1200" cap="none" spc="0" normalizeH="0" baseline="0" noProof="0" dirty="0">
              <a:ln>
                <a:noFill/>
              </a:ln>
              <a:solidFill>
                <a:srgbClr val="002060"/>
              </a:solidFill>
              <a:effectLst/>
              <a:uLnTx/>
              <a:uFillTx/>
              <a:latin typeface="Calibri"/>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tr-TR" sz="3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1" name="Diyagram 10"/>
          <p:cNvGraphicFramePr/>
          <p:nvPr>
            <p:extLst>
              <p:ext uri="{D42A27DB-BD31-4B8C-83A1-F6EECF244321}">
                <p14:modId xmlns:p14="http://schemas.microsoft.com/office/powerpoint/2010/main" val="206703533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Resim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5292" y="-112546"/>
            <a:ext cx="1153921" cy="1153921"/>
          </a:xfrm>
          <a:prstGeom prst="ellipse">
            <a:avLst/>
          </a:prstGeom>
          <a:solidFill>
            <a:schemeClr val="bg1"/>
          </a:solidFill>
          <a:ln>
            <a:noFill/>
          </a:ln>
          <a:effectLst>
            <a:softEdge rad="112500"/>
          </a:effectLst>
        </p:spPr>
      </p:pic>
    </p:spTree>
    <p:extLst>
      <p:ext uri="{BB962C8B-B14F-4D97-AF65-F5344CB8AC3E}">
        <p14:creationId xmlns:p14="http://schemas.microsoft.com/office/powerpoint/2010/main" val="29879811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HARİÇTE İŞLEME REJİMİ İLE İLGİLİ </a:t>
            </a:r>
            <a:r>
              <a:rPr lang="tr-TR" sz="2400" b="1" dirty="0">
                <a:solidFill>
                  <a:schemeClr val="bg1"/>
                </a:solidFill>
                <a:effectLst>
                  <a:outerShdw blurRad="38100" dist="38100" dir="2700000" algn="tl">
                    <a:srgbClr val="000000">
                      <a:alpha val="43137"/>
                    </a:srgbClr>
                  </a:outerShdw>
                </a:effectLst>
              </a:rPr>
              <a:t>BİRİMLER</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8" name="Rectangle 3"/>
          <p:cNvSpPr txBox="1">
            <a:spLocks noChangeArrowheads="1"/>
          </p:cNvSpPr>
          <p:nvPr/>
        </p:nvSpPr>
        <p:spPr>
          <a:xfrm>
            <a:off x="1522413" y="1235989"/>
            <a:ext cx="8429684" cy="5224482"/>
          </a:xfrm>
          <a:prstGeom prst="rect">
            <a:avLst/>
          </a:prstGeom>
        </p:spPr>
        <p:txBody>
          <a:bodyPr>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İşlem görmek üzere gönderilecek eşya için </a:t>
            </a:r>
            <a:r>
              <a:rPr lang="tr-TR" altLang="tr-TR" b="1" dirty="0">
                <a:latin typeface="Times New Roman" panose="02020603050405020304" pitchFamily="18" charset="0"/>
                <a:cs typeface="Times New Roman" panose="02020603050405020304" pitchFamily="18" charset="0"/>
              </a:rPr>
              <a:t>İhracat Genel Müdürlüğünce Hariçte İşleme İzin Belgesi (HİİB)</a:t>
            </a:r>
            <a:r>
              <a:rPr lang="tr-TR" altLang="tr-TR" dirty="0">
                <a:latin typeface="Times New Roman" panose="02020603050405020304" pitchFamily="18" charset="0"/>
                <a:cs typeface="Times New Roman" panose="02020603050405020304" pitchFamily="18" charset="0"/>
              </a:rPr>
              <a:t>,</a:t>
            </a:r>
          </a:p>
          <a:p>
            <a:pPr algn="just">
              <a:buFont typeface="Wingdings" pitchFamily="2" charset="2"/>
              <a:buChar char="Ø"/>
            </a:pPr>
            <a:endParaRPr lang="tr-TR" altLang="tr-TR" sz="1300"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Tamirat amaçlı gönderilecek eşya için </a:t>
            </a:r>
            <a:r>
              <a:rPr lang="tr-TR" altLang="tr-TR" b="1" dirty="0">
                <a:latin typeface="Times New Roman" panose="02020603050405020304" pitchFamily="18" charset="0"/>
                <a:cs typeface="Times New Roman" panose="02020603050405020304" pitchFamily="18" charset="0"/>
              </a:rPr>
              <a:t>Gümrük İdarelerince Hariçte İşleme İzni (Hİİ),</a:t>
            </a:r>
          </a:p>
          <a:p>
            <a:pPr algn="just">
              <a:buFont typeface="Wingdings" pitchFamily="2" charset="2"/>
              <a:buChar char="Ø"/>
            </a:pPr>
            <a:endParaRPr lang="tr-TR" altLang="tr-TR" sz="1300" b="1"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İşlem görmek üzere gönderilecek </a:t>
            </a:r>
            <a:r>
              <a:rPr lang="tr-TR" altLang="tr-TR" b="1" dirty="0">
                <a:latin typeface="Times New Roman" panose="02020603050405020304" pitchFamily="18" charset="0"/>
                <a:cs typeface="Times New Roman" panose="02020603050405020304" pitchFamily="18" charset="0"/>
              </a:rPr>
              <a:t>madenler için de İstanbul Maden ve Metaller İhracatçı Birliklerince Hariçte İşleme İzni (Hİİ)</a:t>
            </a:r>
          </a:p>
          <a:p>
            <a:pPr algn="just">
              <a:buFont typeface="Wingdings" pitchFamily="2" charset="2"/>
              <a:buChar char="Ø"/>
            </a:pPr>
            <a:endParaRPr lang="tr-TR" altLang="tr-TR" sz="1400" b="1" dirty="0">
              <a:latin typeface="Times New Roman" panose="02020603050405020304" pitchFamily="18" charset="0"/>
              <a:cs typeface="Times New Roman" panose="02020603050405020304" pitchFamily="18" charset="0"/>
            </a:endParaRPr>
          </a:p>
          <a:p>
            <a:pPr marL="0" indent="0" algn="just">
              <a:buNone/>
            </a:pPr>
            <a:r>
              <a:rPr lang="tr-TR" altLang="tr-TR" dirty="0">
                <a:latin typeface="Times New Roman" panose="02020603050405020304" pitchFamily="18" charset="0"/>
                <a:cs typeface="Times New Roman" panose="02020603050405020304" pitchFamily="18" charset="0"/>
              </a:rPr>
              <a:t>  verilmektedir.</a:t>
            </a:r>
          </a:p>
        </p:txBody>
      </p:sp>
    </p:spTree>
    <p:extLst>
      <p:ext uri="{BB962C8B-B14F-4D97-AF65-F5344CB8AC3E}">
        <p14:creationId xmlns:p14="http://schemas.microsoft.com/office/powerpoint/2010/main" val="9439484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HARİÇTE İŞLEME REJİMİ İŞLEYİŞ SÜRECİ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pic>
        <p:nvPicPr>
          <p:cNvPr id="4" name="Resim 3"/>
          <p:cNvPicPr>
            <a:picLocks noChangeAspect="1"/>
          </p:cNvPicPr>
          <p:nvPr/>
        </p:nvPicPr>
        <p:blipFill>
          <a:blip r:embed="rId3"/>
          <a:stretch>
            <a:fillRect/>
          </a:stretch>
        </p:blipFill>
        <p:spPr>
          <a:xfrm>
            <a:off x="1522413" y="1905616"/>
            <a:ext cx="8212024" cy="3389670"/>
          </a:xfrm>
          <a:prstGeom prst="rect">
            <a:avLst/>
          </a:prstGeom>
        </p:spPr>
      </p:pic>
    </p:spTree>
    <p:extLst>
      <p:ext uri="{BB962C8B-B14F-4D97-AF65-F5344CB8AC3E}">
        <p14:creationId xmlns:p14="http://schemas.microsoft.com/office/powerpoint/2010/main" val="15607061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HARİÇTE İŞLEME REJİMİ İŞLEYİŞ SÜRECİ</a:t>
            </a:r>
          </a:p>
        </p:txBody>
      </p:sp>
      <p:sp>
        <p:nvSpPr>
          <p:cNvPr id="9" name="Rectangle 3"/>
          <p:cNvSpPr txBox="1">
            <a:spLocks noChangeArrowheads="1"/>
          </p:cNvSpPr>
          <p:nvPr/>
        </p:nvSpPr>
        <p:spPr>
          <a:xfrm>
            <a:off x="2057400" y="1447800"/>
            <a:ext cx="8429684"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HİİB Almak İçin Gerekli Belgeler</a:t>
            </a:r>
            <a:endParaRPr lang="tr-TR" altLang="tr-TR" dirty="0">
              <a:latin typeface="Times New Roman" panose="02020603050405020304" pitchFamily="18" charset="0"/>
              <a:cs typeface="Times New Roman" panose="02020603050405020304" pitchFamily="18" charset="0"/>
            </a:endParaRP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Dilekçe</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Hariçte İşleme Proje Formu</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Hammadde Sarfiyat Tablosu</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Ticaret Sicil Gazetesi</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İmza Sirküleri</a:t>
            </a:r>
          </a:p>
          <a:p>
            <a:pPr>
              <a:buFont typeface="Wingdings" pitchFamily="2" charset="2"/>
              <a:buChar char="ü"/>
            </a:pPr>
            <a:r>
              <a:rPr lang="tr-TR" altLang="tr-TR" dirty="0">
                <a:latin typeface="Times New Roman" panose="02020603050405020304" pitchFamily="18" charset="0"/>
                <a:cs typeface="Times New Roman" panose="02020603050405020304" pitchFamily="18" charset="0"/>
              </a:rPr>
              <a:t>Yurt Dışında İşleme Faaliyeti Yapacak Firma Hakkında Bilgi</a:t>
            </a:r>
          </a:p>
        </p:txBody>
      </p:sp>
    </p:spTree>
    <p:extLst>
      <p:ext uri="{BB962C8B-B14F-4D97-AF65-F5344CB8AC3E}">
        <p14:creationId xmlns:p14="http://schemas.microsoft.com/office/powerpoint/2010/main" val="3927943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HARİÇTE İŞLEME REJİMİ İŞLEYİŞ SÜRECİ</a:t>
            </a:r>
          </a:p>
        </p:txBody>
      </p:sp>
      <p:sp>
        <p:nvSpPr>
          <p:cNvPr id="8" name="Rectangle 3"/>
          <p:cNvSpPr txBox="1">
            <a:spLocks noChangeArrowheads="1"/>
          </p:cNvSpPr>
          <p:nvPr/>
        </p:nvSpPr>
        <p:spPr>
          <a:xfrm>
            <a:off x="1219198" y="1065460"/>
            <a:ext cx="9144001" cy="5224482"/>
          </a:xfrm>
          <a:prstGeom prst="rect">
            <a:avLst/>
          </a:prstGeom>
        </p:spPr>
        <p:txBody>
          <a:bodyPr>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tr-TR" altLang="tr-TR" b="1" dirty="0">
                <a:latin typeface="Times New Roman" panose="02020603050405020304" pitchFamily="18" charset="0"/>
                <a:cs typeface="Times New Roman" panose="02020603050405020304" pitchFamily="18" charset="0"/>
              </a:rPr>
              <a:t>SÜRELER</a:t>
            </a:r>
          </a:p>
          <a:p>
            <a:r>
              <a:rPr lang="tr-TR" altLang="tr-TR" b="1" dirty="0">
                <a:latin typeface="Times New Roman" panose="02020603050405020304" pitchFamily="18" charset="0"/>
                <a:cs typeface="Times New Roman" panose="02020603050405020304" pitchFamily="18" charset="0"/>
              </a:rPr>
              <a:t>HİİB;</a:t>
            </a:r>
          </a:p>
          <a:p>
            <a:pPr lvl="1"/>
            <a:r>
              <a:rPr lang="tr-TR" altLang="tr-TR" dirty="0" err="1">
                <a:latin typeface="Times New Roman" panose="02020603050405020304" pitchFamily="18" charset="0"/>
                <a:cs typeface="Times New Roman" panose="02020603050405020304" pitchFamily="18" charset="0"/>
              </a:rPr>
              <a:t>HİİB’in</a:t>
            </a:r>
            <a:r>
              <a:rPr lang="tr-TR" altLang="tr-TR" dirty="0">
                <a:latin typeface="Times New Roman" panose="02020603050405020304" pitchFamily="18" charset="0"/>
                <a:cs typeface="Times New Roman" panose="02020603050405020304" pitchFamily="18" charset="0"/>
              </a:rPr>
              <a:t> Süresi azami </a:t>
            </a:r>
            <a:r>
              <a:rPr lang="tr-TR" altLang="tr-TR" b="1" dirty="0">
                <a:latin typeface="Times New Roman" panose="02020603050405020304" pitchFamily="18" charset="0"/>
                <a:cs typeface="Times New Roman" panose="02020603050405020304" pitchFamily="18" charset="0"/>
              </a:rPr>
              <a:t>12 aydır.</a:t>
            </a:r>
          </a:p>
          <a:p>
            <a:pPr lvl="1"/>
            <a:r>
              <a:rPr lang="tr-TR" altLang="tr-TR" dirty="0" err="1">
                <a:latin typeface="Times New Roman" panose="02020603050405020304" pitchFamily="18" charset="0"/>
                <a:cs typeface="Times New Roman" panose="02020603050405020304" pitchFamily="18" charset="0"/>
              </a:rPr>
              <a:t>HİİB’e</a:t>
            </a:r>
            <a:r>
              <a:rPr lang="tr-TR" altLang="tr-TR" dirty="0">
                <a:latin typeface="Times New Roman" panose="02020603050405020304" pitchFamily="18" charset="0"/>
                <a:cs typeface="Times New Roman" panose="02020603050405020304" pitchFamily="18" charset="0"/>
              </a:rPr>
              <a:t> </a:t>
            </a:r>
            <a:r>
              <a:rPr lang="tr-TR" altLang="tr-TR" b="1" dirty="0">
                <a:latin typeface="Times New Roman" panose="02020603050405020304" pitchFamily="18" charset="0"/>
                <a:cs typeface="Times New Roman" panose="02020603050405020304" pitchFamily="18" charset="0"/>
              </a:rPr>
              <a:t>belge orijinal süresinin 1/2’si kadar </a:t>
            </a:r>
            <a:r>
              <a:rPr lang="tr-TR" altLang="tr-TR" dirty="0">
                <a:latin typeface="Times New Roman" panose="02020603050405020304" pitchFamily="18" charset="0"/>
                <a:cs typeface="Times New Roman" panose="02020603050405020304" pitchFamily="18" charset="0"/>
              </a:rPr>
              <a:t>ek süre verilebilir.</a:t>
            </a:r>
          </a:p>
          <a:p>
            <a:pPr lvl="1"/>
            <a:r>
              <a:rPr lang="tr-TR" altLang="tr-TR" b="1" dirty="0">
                <a:latin typeface="Times New Roman" panose="02020603050405020304" pitchFamily="18" charset="0"/>
                <a:cs typeface="Times New Roman" panose="02020603050405020304" pitchFamily="18" charset="0"/>
              </a:rPr>
              <a:t>Mücbir sebep </a:t>
            </a:r>
            <a:r>
              <a:rPr lang="tr-TR" altLang="tr-TR" dirty="0">
                <a:latin typeface="Times New Roman" panose="02020603050405020304" pitchFamily="18" charset="0"/>
                <a:cs typeface="Times New Roman" panose="02020603050405020304" pitchFamily="18" charset="0"/>
              </a:rPr>
              <a:t>dahilinde ek süre verilebilir.</a:t>
            </a:r>
          </a:p>
          <a:p>
            <a:pPr marL="457200" lvl="1" indent="0">
              <a:buFont typeface="Arial" panose="020B0604020202020204" pitchFamily="34" charset="0"/>
              <a:buNone/>
            </a:pPr>
            <a:endParaRPr lang="tr-TR" altLang="tr-TR" sz="1300" dirty="0">
              <a:latin typeface="Times New Roman" panose="02020603050405020304" pitchFamily="18" charset="0"/>
              <a:cs typeface="Times New Roman" panose="02020603050405020304" pitchFamily="18" charset="0"/>
            </a:endParaRPr>
          </a:p>
          <a:p>
            <a:r>
              <a:rPr lang="tr-TR" altLang="tr-TR" b="1" dirty="0">
                <a:latin typeface="Times New Roman" panose="02020603050405020304" pitchFamily="18" charset="0"/>
                <a:cs typeface="Times New Roman" panose="02020603050405020304" pitchFamily="18" charset="0"/>
              </a:rPr>
              <a:t>Hİİ;</a:t>
            </a:r>
          </a:p>
          <a:p>
            <a:pPr lvl="1"/>
            <a:r>
              <a:rPr lang="tr-TR" altLang="tr-TR" dirty="0" err="1">
                <a:latin typeface="Times New Roman" panose="02020603050405020304" pitchFamily="18" charset="0"/>
                <a:cs typeface="Times New Roman" panose="02020603050405020304" pitchFamily="18" charset="0"/>
              </a:rPr>
              <a:t>Hİİ’nin</a:t>
            </a:r>
            <a:r>
              <a:rPr lang="tr-TR" altLang="tr-TR" dirty="0">
                <a:latin typeface="Times New Roman" panose="02020603050405020304" pitchFamily="18" charset="0"/>
                <a:cs typeface="Times New Roman" panose="02020603050405020304" pitchFamily="18" charset="0"/>
              </a:rPr>
              <a:t> Süresi </a:t>
            </a:r>
            <a:r>
              <a:rPr lang="tr-TR" altLang="tr-TR" b="1" dirty="0">
                <a:latin typeface="Times New Roman" panose="02020603050405020304" pitchFamily="18" charset="0"/>
                <a:cs typeface="Times New Roman" panose="02020603050405020304" pitchFamily="18" charset="0"/>
              </a:rPr>
              <a:t>12 aydır.</a:t>
            </a:r>
          </a:p>
          <a:p>
            <a:pPr lvl="1"/>
            <a:r>
              <a:rPr lang="tr-TR" altLang="tr-TR" dirty="0" err="1">
                <a:latin typeface="Times New Roman" panose="02020603050405020304" pitchFamily="18" charset="0"/>
                <a:cs typeface="Times New Roman" panose="02020603050405020304" pitchFamily="18" charset="0"/>
              </a:rPr>
              <a:t>Hİİ’ne</a:t>
            </a:r>
            <a:r>
              <a:rPr lang="tr-TR" altLang="tr-TR" dirty="0">
                <a:latin typeface="Times New Roman" panose="02020603050405020304" pitchFamily="18" charset="0"/>
                <a:cs typeface="Times New Roman" panose="02020603050405020304" pitchFamily="18" charset="0"/>
              </a:rPr>
              <a:t> </a:t>
            </a:r>
            <a:r>
              <a:rPr lang="tr-TR" altLang="tr-TR" b="1" dirty="0">
                <a:latin typeface="Times New Roman" panose="02020603050405020304" pitchFamily="18" charset="0"/>
                <a:cs typeface="Times New Roman" panose="02020603050405020304" pitchFamily="18" charset="0"/>
              </a:rPr>
              <a:t>12 aya kadar </a:t>
            </a:r>
            <a:r>
              <a:rPr lang="tr-TR" altLang="tr-TR" dirty="0">
                <a:latin typeface="Times New Roman" panose="02020603050405020304" pitchFamily="18" charset="0"/>
                <a:cs typeface="Times New Roman" panose="02020603050405020304" pitchFamily="18" charset="0"/>
              </a:rPr>
              <a:t>ek süre verilebilir.</a:t>
            </a:r>
          </a:p>
          <a:p>
            <a:pPr lvl="1"/>
            <a:r>
              <a:rPr lang="tr-TR" altLang="tr-TR" b="1" dirty="0">
                <a:latin typeface="Times New Roman" panose="02020603050405020304" pitchFamily="18" charset="0"/>
                <a:cs typeface="Times New Roman" panose="02020603050405020304" pitchFamily="18" charset="0"/>
              </a:rPr>
              <a:t>Mücbir sebep </a:t>
            </a:r>
            <a:r>
              <a:rPr lang="tr-TR" altLang="tr-TR" dirty="0">
                <a:latin typeface="Times New Roman" panose="02020603050405020304" pitchFamily="18" charset="0"/>
                <a:cs typeface="Times New Roman" panose="02020603050405020304" pitchFamily="18" charset="0"/>
              </a:rPr>
              <a:t>dahilinde ek süre verilebilir.</a:t>
            </a:r>
          </a:p>
        </p:txBody>
      </p:sp>
    </p:spTree>
    <p:extLst>
      <p:ext uri="{BB962C8B-B14F-4D97-AF65-F5344CB8AC3E}">
        <p14:creationId xmlns:p14="http://schemas.microsoft.com/office/powerpoint/2010/main" val="33750719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HİİB TAAHHÜDÜNÜN KAPATILMASI</a:t>
            </a:r>
            <a:endParaRPr kumimoji="0" lang="tr-TR"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a:ea typeface="+mj-ea"/>
              <a:cs typeface="+mj-cs"/>
            </a:endParaRPr>
          </a:p>
        </p:txBody>
      </p:sp>
      <p:sp>
        <p:nvSpPr>
          <p:cNvPr id="9" name="Rectangle 3"/>
          <p:cNvSpPr txBox="1">
            <a:spLocks noChangeArrowheads="1"/>
          </p:cNvSpPr>
          <p:nvPr/>
        </p:nvSpPr>
        <p:spPr>
          <a:xfrm>
            <a:off x="1843987" y="1065460"/>
            <a:ext cx="8429684" cy="5224482"/>
          </a:xfrm>
          <a:prstGeom prst="rect">
            <a:avLst/>
          </a:prstGeom>
        </p:spPr>
        <p:txBody>
          <a:bodyPr>
            <a:normAutofit fontScale="925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tr-TR" altLang="tr-TR" b="1" dirty="0">
                <a:latin typeface="Times New Roman" panose="02020603050405020304" pitchFamily="18" charset="0"/>
                <a:cs typeface="Times New Roman" panose="02020603050405020304" pitchFamily="18" charset="0"/>
              </a:rPr>
              <a:t>HİİB taahhüt kapatması için gerekli belgeler:</a:t>
            </a:r>
          </a:p>
          <a:p>
            <a:pPr lvl="1"/>
            <a:r>
              <a:rPr lang="tr-TR" altLang="tr-TR" dirty="0">
                <a:latin typeface="Times New Roman" panose="02020603050405020304" pitchFamily="18" charset="0"/>
                <a:cs typeface="Times New Roman" panose="02020603050405020304" pitchFamily="18" charset="0"/>
              </a:rPr>
              <a:t>Belge aslı</a:t>
            </a:r>
          </a:p>
          <a:p>
            <a:pPr lvl="1"/>
            <a:r>
              <a:rPr lang="tr-TR" altLang="tr-TR" dirty="0">
                <a:latin typeface="Times New Roman" panose="02020603050405020304" pitchFamily="18" charset="0"/>
                <a:cs typeface="Times New Roman" panose="02020603050405020304" pitchFamily="18" charset="0"/>
              </a:rPr>
              <a:t>Gümrük Beyannamesi asılları</a:t>
            </a:r>
          </a:p>
          <a:p>
            <a:pPr lvl="1"/>
            <a:r>
              <a:rPr lang="tr-TR" altLang="tr-TR" dirty="0">
                <a:latin typeface="Times New Roman" panose="02020603050405020304" pitchFamily="18" charset="0"/>
                <a:cs typeface="Times New Roman" panose="02020603050405020304" pitchFamily="18" charset="0"/>
              </a:rPr>
              <a:t>Hammadde sarfiyat tablosu</a:t>
            </a:r>
          </a:p>
          <a:p>
            <a:pPr lvl="1"/>
            <a:r>
              <a:rPr lang="tr-TR" altLang="tr-TR" dirty="0">
                <a:latin typeface="Times New Roman" panose="02020603050405020304" pitchFamily="18" charset="0"/>
                <a:cs typeface="Times New Roman" panose="02020603050405020304" pitchFamily="18" charset="0"/>
              </a:rPr>
              <a:t>İthalat-ihracat listeleri</a:t>
            </a:r>
          </a:p>
          <a:p>
            <a:pPr marL="457200" lvl="1" indent="0">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a:p>
            <a:pPr algn="just">
              <a:buFont typeface="Wingdings" pitchFamily="2" charset="2"/>
              <a:buChar char="Ø"/>
            </a:pPr>
            <a:r>
              <a:rPr lang="tr-TR" altLang="tr-TR" dirty="0">
                <a:latin typeface="Times New Roman" panose="02020603050405020304" pitchFamily="18" charset="0"/>
                <a:cs typeface="Times New Roman" panose="02020603050405020304" pitchFamily="18" charset="0"/>
              </a:rPr>
              <a:t>Taahhüt kapatma işlemleri, </a:t>
            </a:r>
            <a:r>
              <a:rPr lang="tr-TR" altLang="tr-TR" b="1" dirty="0">
                <a:latin typeface="Times New Roman" panose="02020603050405020304" pitchFamily="18" charset="0"/>
                <a:cs typeface="Times New Roman" panose="02020603050405020304" pitchFamily="18" charset="0"/>
              </a:rPr>
              <a:t>Bölge Müdürlüklerince</a:t>
            </a:r>
            <a:r>
              <a:rPr lang="tr-TR" altLang="tr-TR" dirty="0">
                <a:latin typeface="Times New Roman" panose="02020603050405020304" pitchFamily="18" charset="0"/>
                <a:cs typeface="Times New Roman" panose="02020603050405020304" pitchFamily="18" charset="0"/>
              </a:rPr>
              <a:t> belgedeki şartlara uygun olarak, ihraç edilen eşyanın ithal edilen mamulün üretiminde kullanıldığının tespiti kaydıyla yapılır.</a:t>
            </a:r>
          </a:p>
        </p:txBody>
      </p:sp>
    </p:spTree>
    <p:extLst>
      <p:ext uri="{BB962C8B-B14F-4D97-AF65-F5344CB8AC3E}">
        <p14:creationId xmlns:p14="http://schemas.microsoft.com/office/powerpoint/2010/main" val="37272381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Slayt Numarası Yer Tutucusu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8DFC1-E9E4-47A3-A060-9BD660A81B53}" type="slidenum">
              <a:rPr kumimoji="0" lang="tr-TR" altLang="tr-TR" sz="1200" b="0" i="0" u="none" strike="noStrike" kern="1200" cap="none" spc="0" normalizeH="0" baseline="0" noProof="0" smtClean="0">
                <a:ln>
                  <a:noFill/>
                </a:ln>
                <a:solidFill>
                  <a:srgbClr val="1F497D"/>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tr-TR" altLang="tr-TR" sz="1200" b="0" i="0" u="none" strike="noStrike" kern="1200" cap="none" spc="0" normalizeH="0" baseline="0" noProof="0">
              <a:ln>
                <a:noFill/>
              </a:ln>
              <a:solidFill>
                <a:srgbClr val="1F497D"/>
              </a:solidFill>
              <a:effectLst/>
              <a:uLnTx/>
              <a:uFillTx/>
              <a:latin typeface="Calibri"/>
              <a:ea typeface="+mn-ea"/>
              <a:cs typeface="+mn-cs"/>
            </a:endParaRP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37171" y="222048"/>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tr-TR" sz="2400" b="1" dirty="0">
                <a:solidFill>
                  <a:schemeClr val="bg1"/>
                </a:solidFill>
                <a:effectLst>
                  <a:outerShdw blurRad="38100" dist="38100" dir="2700000" algn="tl">
                    <a:srgbClr val="000000">
                      <a:alpha val="43137"/>
                    </a:srgbClr>
                  </a:outerShdw>
                </a:effectLst>
              </a:rPr>
              <a:t>HİİB TAAHHÜDÜNÜN KAPATILMASI</a:t>
            </a:r>
          </a:p>
        </p:txBody>
      </p:sp>
      <p:sp>
        <p:nvSpPr>
          <p:cNvPr id="8" name="Rectangle 3"/>
          <p:cNvSpPr txBox="1">
            <a:spLocks noChangeArrowheads="1"/>
          </p:cNvSpPr>
          <p:nvPr/>
        </p:nvSpPr>
        <p:spPr>
          <a:xfrm>
            <a:off x="1600200" y="2130426"/>
            <a:ext cx="9387787" cy="522448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tr-TR" altLang="tr-TR" b="1" dirty="0">
                <a:latin typeface="Times New Roman" panose="02020603050405020304" pitchFamily="18" charset="0"/>
                <a:cs typeface="Times New Roman" panose="02020603050405020304" pitchFamily="18" charset="0"/>
              </a:rPr>
              <a:t>MÜEYYİDE</a:t>
            </a:r>
          </a:p>
          <a:p>
            <a:pPr marL="0" indent="0" algn="ctr">
              <a:buFont typeface="Arial" panose="020B0604020202020204" pitchFamily="34" charset="0"/>
              <a:buNone/>
            </a:pPr>
            <a:endParaRPr lang="tr-TR" altLang="tr-TR"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tr-TR" altLang="tr-TR" dirty="0" err="1">
                <a:latin typeface="Times New Roman" panose="02020603050405020304" pitchFamily="18" charset="0"/>
                <a:cs typeface="Times New Roman" panose="02020603050405020304" pitchFamily="18" charset="0"/>
              </a:rPr>
              <a:t>HİİB’de</a:t>
            </a:r>
            <a:r>
              <a:rPr lang="tr-TR" altLang="tr-TR" dirty="0">
                <a:latin typeface="Times New Roman" panose="02020603050405020304" pitchFamily="18" charset="0"/>
                <a:cs typeface="Times New Roman" panose="02020603050405020304" pitchFamily="18" charset="0"/>
              </a:rPr>
              <a:t> kayıtlı miktar ve değerin üzerinde ithalat yapıldığının tespiti halinde, bu kısma tekabül eden vergi ithal tarihi itibarıyla tahsil edilir.</a:t>
            </a:r>
          </a:p>
        </p:txBody>
      </p:sp>
    </p:spTree>
    <p:extLst>
      <p:ext uri="{BB962C8B-B14F-4D97-AF65-F5344CB8AC3E}">
        <p14:creationId xmlns:p14="http://schemas.microsoft.com/office/powerpoint/2010/main" val="79632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8</a:t>
            </a:fld>
            <a:endParaRPr lang="tr-TR" altLang="tr-TR"/>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İHRACATÇI KİMDİR ?</a:t>
            </a:r>
          </a:p>
        </p:txBody>
      </p:sp>
      <p:sp>
        <p:nvSpPr>
          <p:cNvPr id="8" name="İçerik Yer Tutucusu 4"/>
          <p:cNvSpPr txBox="1">
            <a:spLocks/>
          </p:cNvSpPr>
          <p:nvPr/>
        </p:nvSpPr>
        <p:spPr bwMode="auto">
          <a:xfrm>
            <a:off x="914400" y="1148898"/>
            <a:ext cx="9580947" cy="5175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eaLnBrk="1" hangingPunct="1">
              <a:lnSpc>
                <a:spcPct val="90000"/>
              </a:lnSpc>
              <a:spcBef>
                <a:spcPct val="0"/>
              </a:spcBef>
              <a:defRPr/>
            </a:pPr>
            <a:r>
              <a:rPr lang="tr-TR" altLang="tr-TR" sz="2800" dirty="0">
                <a:solidFill>
                  <a:srgbClr val="FF0000"/>
                </a:solidFill>
                <a:latin typeface="Times New Roman" pitchFamily="18" charset="0"/>
              </a:rPr>
              <a:t>İHRACATÇI;</a:t>
            </a:r>
          </a:p>
          <a:p>
            <a:pPr algn="just" eaLnBrk="1" hangingPunct="1">
              <a:lnSpc>
                <a:spcPct val="90000"/>
              </a:lnSpc>
              <a:spcBef>
                <a:spcPct val="0"/>
              </a:spcBef>
              <a:defRPr/>
            </a:pPr>
            <a:endParaRPr lang="tr-TR" altLang="tr-TR" sz="2800" dirty="0">
              <a:latin typeface="Times New Roman" pitchFamily="18" charset="0"/>
            </a:endParaRPr>
          </a:p>
          <a:p>
            <a:pPr algn="just" eaLnBrk="1" hangingPunct="1">
              <a:lnSpc>
                <a:spcPct val="90000"/>
              </a:lnSpc>
              <a:spcBef>
                <a:spcPct val="0"/>
              </a:spcBef>
              <a:defRPr/>
            </a:pPr>
            <a:r>
              <a:rPr lang="tr-TR" altLang="tr-TR" sz="2800" dirty="0">
                <a:latin typeface="Times New Roman" pitchFamily="18" charset="0"/>
              </a:rPr>
              <a:t>- </a:t>
            </a:r>
            <a:r>
              <a:rPr lang="tr-TR" altLang="tr-TR" sz="2800" dirty="0">
                <a:solidFill>
                  <a:schemeClr val="tx1"/>
                </a:solidFill>
                <a:latin typeface="Times New Roman" pitchFamily="18" charset="0"/>
              </a:rPr>
              <a:t>İhraç edeceği mala göre ilgili İhracatçı Birliği Genel Sekreterliğine üye olan,</a:t>
            </a:r>
          </a:p>
          <a:p>
            <a:pPr algn="just" eaLnBrk="1" hangingPunct="1">
              <a:lnSpc>
                <a:spcPct val="90000"/>
              </a:lnSpc>
              <a:spcBef>
                <a:spcPct val="0"/>
              </a:spcBef>
              <a:defRPr/>
            </a:pPr>
            <a:endParaRPr lang="tr-TR" altLang="tr-TR" sz="2800" dirty="0">
              <a:solidFill>
                <a:schemeClr val="tx1"/>
              </a:solidFill>
              <a:latin typeface="Times New Roman" pitchFamily="18" charset="0"/>
            </a:endParaRPr>
          </a:p>
          <a:p>
            <a:pPr algn="just" eaLnBrk="1" hangingPunct="1">
              <a:lnSpc>
                <a:spcPct val="90000"/>
              </a:lnSpc>
              <a:spcBef>
                <a:spcPct val="0"/>
              </a:spcBef>
              <a:defRPr/>
            </a:pPr>
            <a:r>
              <a:rPr lang="tr-TR" altLang="tr-TR" sz="2800" dirty="0">
                <a:solidFill>
                  <a:schemeClr val="tx1"/>
                </a:solidFill>
                <a:latin typeface="Times New Roman" pitchFamily="18" charset="0"/>
              </a:rPr>
              <a:t>	-Vergi numarasına sahip gerçek veya tüzel kişiler,</a:t>
            </a:r>
          </a:p>
          <a:p>
            <a:pPr algn="just" eaLnBrk="1" hangingPunct="1">
              <a:lnSpc>
                <a:spcPct val="90000"/>
              </a:lnSpc>
              <a:spcBef>
                <a:spcPct val="0"/>
              </a:spcBef>
              <a:defRPr/>
            </a:pPr>
            <a:endParaRPr lang="tr-TR" altLang="tr-TR" sz="2800" dirty="0">
              <a:solidFill>
                <a:schemeClr val="tx1"/>
              </a:solidFill>
              <a:latin typeface="Times New Roman" pitchFamily="18" charset="0"/>
            </a:endParaRPr>
          </a:p>
          <a:p>
            <a:pPr algn="just" eaLnBrk="1" hangingPunct="1">
              <a:lnSpc>
                <a:spcPct val="90000"/>
              </a:lnSpc>
              <a:spcBef>
                <a:spcPct val="0"/>
              </a:spcBef>
              <a:defRPr/>
            </a:pPr>
            <a:r>
              <a:rPr lang="tr-TR" altLang="tr-TR" sz="2800" dirty="0">
                <a:solidFill>
                  <a:schemeClr val="tx1"/>
                </a:solidFill>
                <a:latin typeface="Times New Roman" pitchFamily="18" charset="0"/>
              </a:rPr>
              <a:t>	-Tüzel kişilik statüsüne sahip olmamakla birlikte yürürlükteki mevzuat hükümlerine istinaden hukuki tasarruf yapma yetkisi tanınan ortaklıkları,</a:t>
            </a:r>
          </a:p>
          <a:p>
            <a:pPr algn="just" eaLnBrk="1" hangingPunct="1">
              <a:lnSpc>
                <a:spcPct val="90000"/>
              </a:lnSpc>
              <a:spcBef>
                <a:spcPct val="0"/>
              </a:spcBef>
              <a:defRPr/>
            </a:pPr>
            <a:endParaRPr lang="tr-TR" altLang="tr-TR" sz="2800" dirty="0">
              <a:solidFill>
                <a:schemeClr val="tx1"/>
              </a:solidFill>
              <a:latin typeface="Times New Roman" pitchFamily="18" charset="0"/>
            </a:endParaRPr>
          </a:p>
          <a:p>
            <a:pPr algn="just" eaLnBrk="1" hangingPunct="1">
              <a:lnSpc>
                <a:spcPct val="90000"/>
              </a:lnSpc>
              <a:spcBef>
                <a:spcPct val="0"/>
              </a:spcBef>
              <a:defRPr/>
            </a:pPr>
            <a:r>
              <a:rPr lang="tr-TR" altLang="tr-TR" sz="2800" dirty="0">
                <a:solidFill>
                  <a:schemeClr val="tx1"/>
                </a:solidFill>
                <a:latin typeface="Times New Roman" pitchFamily="18" charset="0"/>
              </a:rPr>
              <a:t> ifade etmektedir. </a:t>
            </a:r>
            <a:r>
              <a:rPr lang="tr-TR" altLang="tr-TR" sz="2400" i="1" dirty="0">
                <a:solidFill>
                  <a:schemeClr val="tx1"/>
                </a:solidFill>
                <a:effectLst>
                  <a:outerShdw blurRad="38100" dist="38100" dir="2700000" algn="tl">
                    <a:srgbClr val="000000">
                      <a:alpha val="43137"/>
                    </a:srgbClr>
                  </a:outerShdw>
                </a:effectLst>
                <a:latin typeface="Times New Roman" pitchFamily="18" charset="0"/>
              </a:rPr>
              <a:t>(İhracat Yönetmeliği, Md. 4/1-e)</a:t>
            </a: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sz="2800" dirty="0">
              <a:solidFill>
                <a:srgbClr val="002060"/>
              </a:solidFill>
              <a:ea typeface="+mj-ea"/>
              <a:cs typeface="+mj-cs"/>
            </a:endParaRPr>
          </a:p>
          <a:p>
            <a:endParaRPr lang="tr-TR" dirty="0"/>
          </a:p>
        </p:txBody>
      </p:sp>
    </p:spTree>
    <p:extLst>
      <p:ext uri="{BB962C8B-B14F-4D97-AF65-F5344CB8AC3E}">
        <p14:creationId xmlns:p14="http://schemas.microsoft.com/office/powerpoint/2010/main" val="37575273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ctrTitle"/>
          </p:nvPr>
        </p:nvSpPr>
        <p:spPr>
          <a:xfrm>
            <a:off x="838200" y="2438400"/>
            <a:ext cx="10363200" cy="2305051"/>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tr-TR" b="1" dirty="0">
                <a:latin typeface="Times New Roman" panose="02020603050405020304" pitchFamily="18" charset="0"/>
                <a:cs typeface="Times New Roman" panose="02020603050405020304" pitchFamily="18" charset="0"/>
              </a:rPr>
              <a:t>TEŞEKKÜRLER</a:t>
            </a:r>
            <a:r>
              <a:rPr lang="tr-TR" b="1">
                <a:latin typeface="Times New Roman" panose="02020603050405020304" pitchFamily="18" charset="0"/>
                <a:cs typeface="Times New Roman" panose="02020603050405020304" pitchFamily="18" charset="0"/>
              </a:rPr>
              <a:t/>
            </a:r>
            <a:br>
              <a:rPr lang="tr-TR" b="1">
                <a:latin typeface="Times New Roman" panose="02020603050405020304" pitchFamily="18" charset="0"/>
                <a:cs typeface="Times New Roman" panose="02020603050405020304" pitchFamily="18" charset="0"/>
              </a:rPr>
            </a:br>
            <a:r>
              <a:rPr lang="tr-TR" b="1" smtClean="0">
                <a:latin typeface="Times New Roman" panose="02020603050405020304" pitchFamily="18" charset="0"/>
                <a:cs typeface="Times New Roman" panose="02020603050405020304" pitchFamily="18" charset="0"/>
              </a:rPr>
              <a:t>AHMET KÜÇÜKASLAN</a:t>
            </a:r>
            <a:r>
              <a:rPr lang="tr-TR" sz="1800">
                <a:latin typeface="Times New Roman" panose="02020603050405020304" pitchFamily="18" charset="0"/>
                <a:cs typeface="Times New Roman" panose="02020603050405020304" pitchFamily="18" charset="0"/>
              </a:rPr>
              <a:t/>
            </a:r>
            <a:br>
              <a:rPr lang="tr-TR" sz="1800">
                <a:latin typeface="Times New Roman" panose="02020603050405020304" pitchFamily="18" charset="0"/>
                <a:cs typeface="Times New Roman" panose="02020603050405020304" pitchFamily="18" charset="0"/>
              </a:rPr>
            </a:br>
            <a:r>
              <a:rPr lang="tr-TR" sz="1800" smtClean="0">
                <a:latin typeface="Times New Roman" panose="02020603050405020304" pitchFamily="18" charset="0"/>
                <a:cs typeface="Times New Roman" panose="02020603050405020304" pitchFamily="18" charset="0"/>
              </a:rPr>
              <a:t>İHRACATI GELİŞTİRME</a:t>
            </a:r>
            <a:r>
              <a:rPr lang="tr-TR" sz="1800" smtClean="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UZMANI</a:t>
            </a:r>
            <a:br>
              <a:rPr lang="tr-TR" sz="1800" dirty="0">
                <a:latin typeface="Times New Roman" panose="02020603050405020304" pitchFamily="18" charset="0"/>
                <a:cs typeface="Times New Roman" panose="02020603050405020304" pitchFamily="18" charset="0"/>
              </a:rPr>
            </a:br>
            <a:r>
              <a:rPr lang="tr-TR" sz="1800" dirty="0">
                <a:latin typeface="Times New Roman" panose="02020603050405020304" pitchFamily="18" charset="0"/>
                <a:cs typeface="Times New Roman" panose="02020603050405020304" pitchFamily="18" charset="0"/>
              </a:rPr>
              <a:t>0312 204 88 81</a:t>
            </a:r>
            <a:br>
              <a:rPr lang="tr-TR" sz="1800" dirty="0">
                <a:latin typeface="Times New Roman" panose="02020603050405020304" pitchFamily="18" charset="0"/>
                <a:cs typeface="Times New Roman" panose="02020603050405020304" pitchFamily="18" charset="0"/>
              </a:rPr>
            </a:br>
            <a:r>
              <a:rPr lang="tr-TR" sz="1800" dirty="0">
                <a:latin typeface="Times New Roman" panose="02020603050405020304" pitchFamily="18" charset="0"/>
                <a:cs typeface="Times New Roman" panose="02020603050405020304" pitchFamily="18" charset="0"/>
              </a:rPr>
              <a:t>İHRACAT GENEL MÜDÜRLÜĞÜ</a:t>
            </a:r>
            <a:br>
              <a:rPr lang="tr-TR" sz="1800" dirty="0">
                <a:latin typeface="Times New Roman" panose="02020603050405020304" pitchFamily="18" charset="0"/>
                <a:cs typeface="Times New Roman" panose="02020603050405020304" pitchFamily="18" charset="0"/>
              </a:rPr>
            </a:br>
            <a:r>
              <a:rPr lang="tr-TR" sz="1800" dirty="0">
                <a:latin typeface="Times New Roman" panose="02020603050405020304" pitchFamily="18" charset="0"/>
                <a:cs typeface="Times New Roman" panose="02020603050405020304" pitchFamily="18" charset="0"/>
              </a:rPr>
              <a:t>MEVZUAT, KOORDİNASYON VE BİRLİKLER DAİRE BAŞKANLIĞI</a:t>
            </a:r>
            <a:br>
              <a:rPr lang="tr-TR" sz="1800" dirty="0">
                <a:latin typeface="Times New Roman" panose="02020603050405020304" pitchFamily="18" charset="0"/>
                <a:cs typeface="Times New Roman" panose="02020603050405020304" pitchFamily="18" charset="0"/>
              </a:rPr>
            </a:br>
            <a:endParaRPr lang="tr-TR" sz="1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pPr>
              <a:defRPr/>
            </a:pPr>
            <a:fld id="{C74D8CAD-7228-430A-9467-3B08430577AB}" type="slidenum">
              <a:rPr lang="tr-TR" altLang="tr-TR" smtClean="0"/>
              <a:pPr>
                <a:defRPr/>
              </a:pPr>
              <a:t>80</a:t>
            </a:fld>
            <a:endParaRPr lang="tr-TR" altLang="tr-TR"/>
          </a:p>
        </p:txBody>
      </p:sp>
    </p:spTree>
    <p:extLst>
      <p:ext uri="{BB962C8B-B14F-4D97-AF65-F5344CB8AC3E}">
        <p14:creationId xmlns:p14="http://schemas.microsoft.com/office/powerpoint/2010/main" val="3418157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2413" y="858838"/>
            <a:ext cx="9144001" cy="49212"/>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tr-TR" dirty="0">
              <a:solidFill>
                <a:prstClr val="white"/>
              </a:solidFill>
              <a:latin typeface="Calibri"/>
            </a:endParaRPr>
          </a:p>
        </p:txBody>
      </p:sp>
      <p:sp>
        <p:nvSpPr>
          <p:cNvPr id="3" name="Slayt Numarası Yer Tutucusu 2"/>
          <p:cNvSpPr>
            <a:spLocks noGrp="1"/>
          </p:cNvSpPr>
          <p:nvPr>
            <p:ph type="sldNum" sz="quarter" idx="12"/>
          </p:nvPr>
        </p:nvSpPr>
        <p:spPr/>
        <p:txBody>
          <a:bodyPr/>
          <a:lstStyle/>
          <a:p>
            <a:pPr>
              <a:defRPr/>
            </a:pPr>
            <a:fld id="{E5B8DFC1-E9E4-47A3-A060-9BD660A81B53}" type="slidenum">
              <a:rPr lang="tr-TR" altLang="tr-TR" smtClean="0"/>
              <a:pPr>
                <a:defRPr/>
              </a:pPr>
              <a:t>9</a:t>
            </a:fld>
            <a:endParaRPr lang="tr-TR" altLang="tr-TR" dirty="0"/>
          </a:p>
        </p:txBody>
      </p:sp>
      <p:sp>
        <p:nvSpPr>
          <p:cNvPr id="2" name="Başlık 1"/>
          <p:cNvSpPr>
            <a:spLocks noGrp="1"/>
          </p:cNvSpPr>
          <p:nvPr>
            <p:ph type="ctrTitle" idx="4294967295"/>
          </p:nvPr>
        </p:nvSpPr>
        <p:spPr>
          <a:xfrm>
            <a:off x="0" y="2130425"/>
            <a:ext cx="10363200" cy="1470025"/>
          </a:xfrm>
        </p:spPr>
        <p:txBody>
          <a:bodyPr rtlCol="0">
            <a:normAutofit/>
          </a:bodyPr>
          <a:lstStyle/>
          <a:p>
            <a:pPr eaLnBrk="1" fontAlgn="auto" hangingPunct="1">
              <a:spcAft>
                <a:spcPts val="0"/>
              </a:spcAft>
              <a:defRPr/>
            </a:pPr>
            <a:r>
              <a:rPr lang="tr-TR" sz="1200" b="1" dirty="0">
                <a:solidFill>
                  <a:schemeClr val="bg1"/>
                </a:solidFill>
                <a:latin typeface="Tahoma" pitchFamily="34" charset="0"/>
                <a:ea typeface="Tahoma" pitchFamily="34" charset="0"/>
                <a:cs typeface="Tahoma" pitchFamily="34" charset="0"/>
              </a:rPr>
              <a:t>İHRACAT GENEL MÜDÜRLÜĞÜ</a:t>
            </a:r>
          </a:p>
        </p:txBody>
      </p:sp>
      <p:sp>
        <p:nvSpPr>
          <p:cNvPr id="7" name="Unvan 3"/>
          <p:cNvSpPr txBox="1">
            <a:spLocks/>
          </p:cNvSpPr>
          <p:nvPr/>
        </p:nvSpPr>
        <p:spPr bwMode="auto">
          <a:xfrm>
            <a:off x="0" y="273770"/>
            <a:ext cx="12192000" cy="4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tr-TR" sz="2400" b="1" dirty="0">
                <a:effectLst>
                  <a:outerShdw blurRad="38100" dist="38100" dir="2700000" algn="tl">
                    <a:srgbClr val="000000">
                      <a:alpha val="43137"/>
                    </a:srgbClr>
                  </a:outerShdw>
                </a:effectLst>
              </a:rPr>
              <a:t>  </a:t>
            </a:r>
            <a:r>
              <a:rPr lang="tr-TR" sz="2400" b="1" dirty="0">
                <a:solidFill>
                  <a:schemeClr val="bg1"/>
                </a:solidFill>
                <a:effectLst>
                  <a:outerShdw blurRad="38100" dist="38100" dir="2700000" algn="tl">
                    <a:srgbClr val="000000">
                      <a:alpha val="43137"/>
                    </a:srgbClr>
                  </a:outerShdw>
                </a:effectLst>
              </a:rPr>
              <a:t>İHRACAT NASIL YAPILIR ?</a:t>
            </a:r>
          </a:p>
        </p:txBody>
      </p:sp>
      <p:graphicFrame>
        <p:nvGraphicFramePr>
          <p:cNvPr id="10" name="Diyagram 9"/>
          <p:cNvGraphicFramePr/>
          <p:nvPr>
            <p:extLst>
              <p:ext uri="{D42A27DB-BD31-4B8C-83A1-F6EECF244321}">
                <p14:modId xmlns:p14="http://schemas.microsoft.com/office/powerpoint/2010/main" val="3850032117"/>
              </p:ext>
            </p:extLst>
          </p:nvPr>
        </p:nvGraphicFramePr>
        <p:xfrm>
          <a:off x="2032000" y="533400"/>
          <a:ext cx="8128000" cy="57059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Aşağı Ok 10"/>
          <p:cNvSpPr/>
          <p:nvPr/>
        </p:nvSpPr>
        <p:spPr>
          <a:xfrm>
            <a:off x="5852097" y="3733800"/>
            <a:ext cx="484632" cy="4572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b="1" dirty="0">
              <a:ln w="22225">
                <a:solidFill>
                  <a:schemeClr val="accent2"/>
                </a:solidFill>
                <a:prstDash val="solid"/>
              </a:ln>
              <a:solidFill>
                <a:schemeClr val="accent2">
                  <a:lumMod val="40000"/>
                  <a:lumOff val="60000"/>
                </a:schemeClr>
              </a:solidFill>
            </a:endParaRPr>
          </a:p>
        </p:txBody>
      </p:sp>
      <p:pic>
        <p:nvPicPr>
          <p:cNvPr id="16" name="Resim 15"/>
          <p:cNvPicPr>
            <a:picLocks noChangeAspect="1"/>
          </p:cNvPicPr>
          <p:nvPr/>
        </p:nvPicPr>
        <p:blipFill>
          <a:blip r:embed="rId8"/>
          <a:stretch>
            <a:fillRect/>
          </a:stretch>
        </p:blipFill>
        <p:spPr>
          <a:xfrm>
            <a:off x="4561490" y="4564245"/>
            <a:ext cx="3304318" cy="1591194"/>
          </a:xfrm>
          <a:prstGeom prst="rect">
            <a:avLst/>
          </a:prstGeom>
        </p:spPr>
      </p:pic>
      <p:sp>
        <p:nvSpPr>
          <p:cNvPr id="17" name="Akış Çizelgesi: İşlem 16"/>
          <p:cNvSpPr/>
          <p:nvPr/>
        </p:nvSpPr>
        <p:spPr>
          <a:xfrm>
            <a:off x="4572000" y="4549177"/>
            <a:ext cx="3200400" cy="1600200"/>
          </a:xfrm>
          <a:prstGeom prst="flowChartProcess">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b="1" dirty="0">
              <a:ln w="76200">
                <a:solidFill>
                  <a:schemeClr val="accent2"/>
                </a:solidFill>
                <a:prstDash val="solid"/>
              </a:ln>
              <a:solidFill>
                <a:schemeClr val="accent2">
                  <a:lumMod val="40000"/>
                  <a:lumOff val="60000"/>
                </a:schemeClr>
              </a:solidFill>
              <a:effectLst>
                <a:outerShdw blurRad="60007" dist="310007" dir="7680000" sy="30000" kx="1300200" algn="ctr" rotWithShape="0">
                  <a:prstClr val="black">
                    <a:alpha val="32000"/>
                  </a:prstClr>
                </a:outerShdw>
              </a:effectLst>
            </a:endParaRPr>
          </a:p>
        </p:txBody>
      </p:sp>
      <p:pic>
        <p:nvPicPr>
          <p:cNvPr id="18" name="Resim 17"/>
          <p:cNvPicPr>
            <a:picLocks noChangeAspect="1"/>
          </p:cNvPicPr>
          <p:nvPr/>
        </p:nvPicPr>
        <p:blipFill>
          <a:blip r:embed="rId9"/>
          <a:stretch>
            <a:fillRect/>
          </a:stretch>
        </p:blipFill>
        <p:spPr>
          <a:xfrm>
            <a:off x="5018375" y="4188689"/>
            <a:ext cx="2152075" cy="457240"/>
          </a:xfrm>
          <a:prstGeom prst="rect">
            <a:avLst/>
          </a:prstGeom>
        </p:spPr>
      </p:pic>
    </p:spTree>
    <p:extLst>
      <p:ext uri="{BB962C8B-B14F-4D97-AF65-F5344CB8AC3E}">
        <p14:creationId xmlns:p14="http://schemas.microsoft.com/office/powerpoint/2010/main" val="3762700997"/>
      </p:ext>
    </p:extLst>
  </p:cSld>
  <p:clrMapOvr>
    <a:masterClrMapping/>
  </p:clrMapOvr>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dirty="0">
            <a:solidFill>
              <a:prstClr val="white"/>
            </a:solidFill>
            <a:latin typeface="Calibri"/>
          </a:defRPr>
        </a:defPPr>
      </a:lstStyle>
      <a:style>
        <a:lnRef idx="1">
          <a:schemeClr val="accent2"/>
        </a:lnRef>
        <a:fillRef idx="3">
          <a:schemeClr val="accent2"/>
        </a:fillRef>
        <a:effectRef idx="2">
          <a:schemeClr val="accent2"/>
        </a:effectRef>
        <a:fontRef idx="minor">
          <a:schemeClr val="lt1"/>
        </a:fontRef>
      </a:style>
    </a:spDef>
    <a:lnDef>
      <a:spPr>
        <a:ln>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2416</TotalTime>
  <Words>5150</Words>
  <Application>Microsoft Office PowerPoint</Application>
  <PresentationFormat>Geniş ekran</PresentationFormat>
  <Paragraphs>1320</Paragraphs>
  <Slides>80</Slides>
  <Notes>80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80</vt:i4>
      </vt:variant>
    </vt:vector>
  </HeadingPairs>
  <TitlesOfParts>
    <vt:vector size="90" baseType="lpstr">
      <vt:lpstr>Andalus</vt:lpstr>
      <vt:lpstr>Arial</vt:lpstr>
      <vt:lpstr>Arial Black</vt:lpstr>
      <vt:lpstr>Calibri</vt:lpstr>
      <vt:lpstr>Tahoma</vt:lpstr>
      <vt:lpstr>Times New Roman</vt:lpstr>
      <vt:lpstr>Verdana</vt:lpstr>
      <vt:lpstr>Wingdings</vt:lpstr>
      <vt:lpstr>1_Ofis Teması</vt:lpstr>
      <vt:lpstr>Klip</vt:lpstr>
      <vt:lpstr>PowerPoint Sunusu</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PowerPoint Sunusu</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PowerPoint Sunusu</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İHRACAT GENEL MÜDÜRLÜĞÜ</vt:lpstr>
      <vt:lpstr>TEŞEKKÜRLER AHMET KÜÇÜKASLAN İHRACATI GELİŞTİRME UZMANI 0312 204 88 81 İHRACAT GENEL MÜDÜRLÜĞÜ MEVZUAT, KOORDİNASYON VE BİRLİKLER DAİRE BAŞKANLIĞI </vt:lpstr>
    </vt:vector>
  </TitlesOfParts>
  <Company>FNSS Savunma Sistemleri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 EĞLENEN</dc:creator>
  <cp:lastModifiedBy>Sevilay KONYA</cp:lastModifiedBy>
  <cp:revision>165</cp:revision>
  <cp:lastPrinted>2019-11-29T14:23:46Z</cp:lastPrinted>
  <dcterms:created xsi:type="dcterms:W3CDTF">2018-08-08T07:30:42Z</dcterms:created>
  <dcterms:modified xsi:type="dcterms:W3CDTF">2019-12-12T10:23:34Z</dcterms:modified>
</cp:coreProperties>
</file>